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2" r:id="rId4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46A20-57DD-4ACE-A32C-09F6864BFF7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CAFE-91FA-413C-B503-E1A4289ED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898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46A20-57DD-4ACE-A32C-09F6864BFF7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CAFE-91FA-413C-B503-E1A4289ED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619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46A20-57DD-4ACE-A32C-09F6864BFF7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CAFE-91FA-413C-B503-E1A4289ED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83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46A20-57DD-4ACE-A32C-09F6864BFF7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CAFE-91FA-413C-B503-E1A4289ED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492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46A20-57DD-4ACE-A32C-09F6864BFF7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CAFE-91FA-413C-B503-E1A4289ED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008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46A20-57DD-4ACE-A32C-09F6864BFF7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CAFE-91FA-413C-B503-E1A4289ED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514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46A20-57DD-4ACE-A32C-09F6864BFF7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CAFE-91FA-413C-B503-E1A4289ED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500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46A20-57DD-4ACE-A32C-09F6864BFF7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CAFE-91FA-413C-B503-E1A4289ED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995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46A20-57DD-4ACE-A32C-09F6864BFF7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CAFE-91FA-413C-B503-E1A4289ED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383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46A20-57DD-4ACE-A32C-09F6864BFF7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CAFE-91FA-413C-B503-E1A4289ED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989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46A20-57DD-4ACE-A32C-09F6864BFF7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FCAFE-91FA-413C-B503-E1A4289ED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748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46A20-57DD-4ACE-A32C-09F6864BFF7A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FCAFE-91FA-413C-B503-E1A4289ED3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1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5847"/>
          </a:xfrm>
          <a:noFill/>
        </p:spPr>
        <p:txBody>
          <a:bodyPr>
            <a:normAutofit/>
          </a:bodyPr>
          <a:lstStyle/>
          <a:p>
            <a:pPr algn="just"/>
            <a:r>
              <a:rPr lang="ru-RU" sz="5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5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80-летию великой победы</a:t>
            </a:r>
            <a:endParaRPr lang="ru-RU" sz="5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78824" y="1240972"/>
            <a:ext cx="10071462" cy="493599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годы великой отечественной войны Бодайбинский район внес немалую поддержку фронту. Люди добровольно сдавали вещи, семейные ценности, облигации государственных займов, отчисляли в фонды обороны часть своей заработной платы. Благодаря труженикам тыла бойцы на фронте получали пропитание, вооружение, обмундирование и новую технику. 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Война требовала все больше финансовых вливаний для приближения победы над врагом.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населения фронту остается ярким примером массовой гражданской активности и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солидарности.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слои населения участвовали в этом патриотическом движении: от домохозяек до коллективов предприятий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 этом свидетельствуют архивные материалы в данной презентации.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157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2966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144 (5095) от 23.06.1941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20. Л. 271.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718457"/>
            <a:ext cx="9403080" cy="59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875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50167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146 (5097) от 25.06.1941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20. Л. 275.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" y="1084218"/>
            <a:ext cx="9104811" cy="5447212"/>
          </a:xfrm>
        </p:spPr>
      </p:pic>
    </p:spTree>
    <p:extLst>
      <p:ext uri="{BB962C8B-B14F-4D97-AF65-F5344CB8AC3E}">
        <p14:creationId xmlns:p14="http://schemas.microsoft.com/office/powerpoint/2010/main" val="3254605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9721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147 (5098) от 26.06.1941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20. Л. 276.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91" y="836023"/>
            <a:ext cx="9117876" cy="5904411"/>
          </a:xfrm>
        </p:spPr>
      </p:pic>
    </p:spTree>
    <p:extLst>
      <p:ext uri="{BB962C8B-B14F-4D97-AF65-F5344CB8AC3E}">
        <p14:creationId xmlns:p14="http://schemas.microsoft.com/office/powerpoint/2010/main" val="2720126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9092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экземпляр газеты «Ленский шахтер». Выпуск № 203 (5154) от 31.08.1941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23. Л. 98.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4" y="836023"/>
            <a:ext cx="9457509" cy="5760720"/>
          </a:xfrm>
        </p:spPr>
      </p:pic>
    </p:spTree>
    <p:extLst>
      <p:ext uri="{BB962C8B-B14F-4D97-AF65-F5344CB8AC3E}">
        <p14:creationId xmlns:p14="http://schemas.microsoft.com/office/powerpoint/2010/main" val="1111957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6841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147 (5098) от 26.06.1941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20. Л. 276.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822960"/>
            <a:ext cx="9455331" cy="577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405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4406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147 (5098) от 26.06.1941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20. Л. 276.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1" y="836023"/>
            <a:ext cx="8804365" cy="5812971"/>
          </a:xfrm>
        </p:spPr>
      </p:pic>
    </p:spTree>
    <p:extLst>
      <p:ext uri="{BB962C8B-B14F-4D97-AF65-F5344CB8AC3E}">
        <p14:creationId xmlns:p14="http://schemas.microsoft.com/office/powerpoint/2010/main" val="3836025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9092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214 от 14.09.1941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23. Л. 106.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49" y="783771"/>
            <a:ext cx="6792685" cy="5773783"/>
          </a:xfrm>
        </p:spPr>
      </p:pic>
    </p:spTree>
    <p:extLst>
      <p:ext uri="{BB962C8B-B14F-4D97-AF65-F5344CB8AC3E}">
        <p14:creationId xmlns:p14="http://schemas.microsoft.com/office/powerpoint/2010/main" val="1902204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2338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146 от 25.06.1941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20. Л. 275.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09898"/>
            <a:ext cx="9546771" cy="5708468"/>
          </a:xfrm>
        </p:spPr>
      </p:pic>
    </p:spTree>
    <p:extLst>
      <p:ext uri="{BB962C8B-B14F-4D97-AF65-F5344CB8AC3E}">
        <p14:creationId xmlns:p14="http://schemas.microsoft.com/office/powerpoint/2010/main" val="2657135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8464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146 от 25.06.1941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20. Л. 275.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53590"/>
            <a:ext cx="9638211" cy="5669279"/>
          </a:xfrm>
        </p:spPr>
      </p:pic>
    </p:spTree>
    <p:extLst>
      <p:ext uri="{BB962C8B-B14F-4D97-AF65-F5344CB8AC3E}">
        <p14:creationId xmlns:p14="http://schemas.microsoft.com/office/powerpoint/2010/main" val="3056677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3595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207 от 06.09.1941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23. Л. 102.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17" y="862149"/>
            <a:ext cx="9679577" cy="5865222"/>
          </a:xfrm>
        </p:spPr>
      </p:pic>
    </p:spTree>
    <p:extLst>
      <p:ext uri="{BB962C8B-B14F-4D97-AF65-F5344CB8AC3E}">
        <p14:creationId xmlns:p14="http://schemas.microsoft.com/office/powerpoint/2010/main" val="2246185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9904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255 от 01.11.1941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23. Л. 143.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96834"/>
            <a:ext cx="10108475" cy="5917475"/>
          </a:xfrm>
        </p:spPr>
      </p:pic>
    </p:spTree>
    <p:extLst>
      <p:ext uri="{BB962C8B-B14F-4D97-AF65-F5344CB8AC3E}">
        <p14:creationId xmlns:p14="http://schemas.microsoft.com/office/powerpoint/2010/main" val="2922004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191 от 16.08.1941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23. Л. 80.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57" y="1071154"/>
            <a:ext cx="9130937" cy="5538652"/>
          </a:xfrm>
        </p:spPr>
      </p:pic>
    </p:spTree>
    <p:extLst>
      <p:ext uri="{BB962C8B-B14F-4D97-AF65-F5344CB8AC3E}">
        <p14:creationId xmlns:p14="http://schemas.microsoft.com/office/powerpoint/2010/main" val="3903152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292 от 16.12.1941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23. Л. 177.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297" y="1058090"/>
            <a:ext cx="7746274" cy="5590903"/>
          </a:xfrm>
        </p:spPr>
      </p:pic>
    </p:spTree>
    <p:extLst>
      <p:ext uri="{BB962C8B-B14F-4D97-AF65-F5344CB8AC3E}">
        <p14:creationId xmlns:p14="http://schemas.microsoft.com/office/powerpoint/2010/main" val="1318678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114 от 22.05.1942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24. Л. 110.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474" y="1071154"/>
            <a:ext cx="7589520" cy="5603966"/>
          </a:xfrm>
        </p:spPr>
      </p:pic>
    </p:spTree>
    <p:extLst>
      <p:ext uri="{BB962C8B-B14F-4D97-AF65-F5344CB8AC3E}">
        <p14:creationId xmlns:p14="http://schemas.microsoft.com/office/powerpoint/2010/main" val="1377047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106 от 13.05.1942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24. Л. 107.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802674" y="1175657"/>
            <a:ext cx="7194218" cy="5486400"/>
          </a:xfrm>
        </p:spPr>
      </p:pic>
    </p:spTree>
    <p:extLst>
      <p:ext uri="{BB962C8B-B14F-4D97-AF65-F5344CB8AC3E}">
        <p14:creationId xmlns:p14="http://schemas.microsoft.com/office/powerpoint/2010/main" val="1481610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195 от 21.08.1941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23. Л. 88.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532" y="1018902"/>
            <a:ext cx="8625616" cy="5656217"/>
          </a:xfrm>
        </p:spPr>
      </p:pic>
    </p:spTree>
    <p:extLst>
      <p:ext uri="{BB962C8B-B14F-4D97-AF65-F5344CB8AC3E}">
        <p14:creationId xmlns:p14="http://schemas.microsoft.com/office/powerpoint/2010/main" val="2893705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203 от 31.08.1941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23. Л. 98.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57" y="1071154"/>
            <a:ext cx="6910252" cy="5590903"/>
          </a:xfrm>
        </p:spPr>
      </p:pic>
    </p:spTree>
    <p:extLst>
      <p:ext uri="{BB962C8B-B14F-4D97-AF65-F5344CB8AC3E}">
        <p14:creationId xmlns:p14="http://schemas.microsoft.com/office/powerpoint/2010/main" val="796540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29 от 07.02.1942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24. Л. 31.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811" y="1031966"/>
            <a:ext cx="5731052" cy="5630091"/>
          </a:xfrm>
        </p:spPr>
      </p:pic>
    </p:spTree>
    <p:extLst>
      <p:ext uri="{BB962C8B-B14F-4D97-AF65-F5344CB8AC3E}">
        <p14:creationId xmlns:p14="http://schemas.microsoft.com/office/powerpoint/2010/main" val="2844083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72 от 04.04.1943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27. Л. 70.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434" y="1071154"/>
            <a:ext cx="5068389" cy="5538652"/>
          </a:xfrm>
        </p:spPr>
      </p:pic>
    </p:spTree>
    <p:extLst>
      <p:ext uri="{BB962C8B-B14F-4D97-AF65-F5344CB8AC3E}">
        <p14:creationId xmlns:p14="http://schemas.microsoft.com/office/powerpoint/2010/main" val="12849590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823" y="365125"/>
            <a:ext cx="10254343" cy="941161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 в темноте: пока они сражались…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8824" y="1306286"/>
            <a:ext cx="10097588" cy="487067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FFFF00"/>
                </a:solidFill>
              </a:rPr>
              <a:t>   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Немногие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задумываются, как жили и работали люди, территориально далекие от линии фронта, но столь близкие ему мыслями и делами. 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Несмотря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сложное военное время, не замирала в районе и культурная жизнь. Культура служила источником вдохновения и поддержки для жителей района, поднимала моральный дух и способствовала сплочению общества. В городе продолжали работать театры, которые ставили спектакли на патриотические темы. </a:t>
            </a:r>
            <a:endParaRPr lang="ru-RU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FFFF00"/>
                </a:solidFill>
              </a:rPr>
              <a:t>   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Георгиевская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ленточка - символ Победы. Для миллионов людей не только в России, но и за рубежом георгиевская ленточка является символом памяти, связи поколений и воинской славы.</a:t>
            </a:r>
          </a:p>
          <a:p>
            <a:pPr algn="just"/>
            <a:endParaRPr lang="ru-RU" dirty="0">
              <a:solidFill>
                <a:srgbClr val="FFFF00"/>
              </a:solidFill>
            </a:endParaRPr>
          </a:p>
          <a:p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025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70 от 09.04.1944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30. Л. 75.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069" y="1031966"/>
            <a:ext cx="6217920" cy="5656217"/>
          </a:xfrm>
        </p:spPr>
      </p:pic>
    </p:spTree>
    <p:extLst>
      <p:ext uri="{BB962C8B-B14F-4D97-AF65-F5344CB8AC3E}">
        <p14:creationId xmlns:p14="http://schemas.microsoft.com/office/powerpoint/2010/main" val="392646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134 от 14.06.1942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24. Л. 113.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503" y="1097280"/>
            <a:ext cx="5695406" cy="5499463"/>
          </a:xfrm>
        </p:spPr>
      </p:pic>
    </p:spTree>
    <p:extLst>
      <p:ext uri="{BB962C8B-B14F-4D97-AF65-F5344CB8AC3E}">
        <p14:creationId xmlns:p14="http://schemas.microsoft.com/office/powerpoint/2010/main" val="3289006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134 от 14.06.1942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24. Л. 113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663" y="1188720"/>
            <a:ext cx="8647611" cy="5421086"/>
          </a:xfrm>
        </p:spPr>
      </p:pic>
    </p:spTree>
    <p:extLst>
      <p:ext uri="{BB962C8B-B14F-4D97-AF65-F5344CB8AC3E}">
        <p14:creationId xmlns:p14="http://schemas.microsoft.com/office/powerpoint/2010/main" val="4129186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146 от 28.06.1942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24. Л. 142.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86445" y="-418012"/>
            <a:ext cx="5656218" cy="8556171"/>
          </a:xfrm>
        </p:spPr>
      </p:pic>
    </p:spTree>
    <p:extLst>
      <p:ext uri="{BB962C8B-B14F-4D97-AF65-F5344CB8AC3E}">
        <p14:creationId xmlns:p14="http://schemas.microsoft.com/office/powerpoint/2010/main" val="33905225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198 от 24.08.1941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23. Л. 94.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069" y="1045029"/>
            <a:ext cx="4948580" cy="5499462"/>
          </a:xfrm>
        </p:spPr>
      </p:pic>
    </p:spTree>
    <p:extLst>
      <p:ext uri="{BB962C8B-B14F-4D97-AF65-F5344CB8AC3E}">
        <p14:creationId xmlns:p14="http://schemas.microsoft.com/office/powerpoint/2010/main" val="680163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146 от 28.06.1942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24. Л. 142.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154" y="1031966"/>
            <a:ext cx="9431383" cy="5525587"/>
          </a:xfrm>
        </p:spPr>
      </p:pic>
    </p:spTree>
    <p:extLst>
      <p:ext uri="{BB962C8B-B14F-4D97-AF65-F5344CB8AC3E}">
        <p14:creationId xmlns:p14="http://schemas.microsoft.com/office/powerpoint/2010/main" val="2791584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285 от 07.12.1941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23. Л. 182.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657" y="1149530"/>
            <a:ext cx="4088673" cy="5408023"/>
          </a:xfrm>
        </p:spPr>
      </p:pic>
    </p:spTree>
    <p:extLst>
      <p:ext uri="{BB962C8B-B14F-4D97-AF65-F5344CB8AC3E}">
        <p14:creationId xmlns:p14="http://schemas.microsoft.com/office/powerpoint/2010/main" val="16578910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285 от 07.12.1941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23. Л. 182.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806" y="1097280"/>
            <a:ext cx="5760720" cy="5590903"/>
          </a:xfrm>
        </p:spPr>
      </p:pic>
    </p:spTree>
    <p:extLst>
      <p:ext uri="{BB962C8B-B14F-4D97-AF65-F5344CB8AC3E}">
        <p14:creationId xmlns:p14="http://schemas.microsoft.com/office/powerpoint/2010/main" val="6844792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755" y="365125"/>
            <a:ext cx="10855234" cy="1097915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Сила слов: письма, которые были с нами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384" y="1463040"/>
            <a:ext cx="10241280" cy="471392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Письма фронтовиков к родным, близким и друзьям рассказывали об их любви, о верности, о тоске по родному краю, о готовности постоять в бою за свою семью, за Родину. Весточки из дома для солдатов были источником мужества, они верили в победу, вдохновлялись и это придавало бойцам сил и уверенность.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Многие письма были полны оптимизма, надежды на возвращение домой, на встречу с близкими после войны. Также рассуждали о патриотизме, воинском долге, где и как приходилось воевать.</a:t>
            </a:r>
          </a:p>
          <a:p>
            <a:pPr marL="0" indent="0" algn="just">
              <a:buNone/>
            </a:pP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3461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146 от 28.06.1942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24. Л. 145.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45029"/>
            <a:ext cx="9629749" cy="5577840"/>
          </a:xfrm>
        </p:spPr>
      </p:pic>
    </p:spTree>
    <p:extLst>
      <p:ext uri="{BB962C8B-B14F-4D97-AF65-F5344CB8AC3E}">
        <p14:creationId xmlns:p14="http://schemas.microsoft.com/office/powerpoint/2010/main" val="8432779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146 от 21.07.1943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28. Л. 15.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58090"/>
            <a:ext cx="8822751" cy="5590903"/>
          </a:xfrm>
        </p:spPr>
      </p:pic>
    </p:spTree>
    <p:extLst>
      <p:ext uri="{BB962C8B-B14F-4D97-AF65-F5344CB8AC3E}">
        <p14:creationId xmlns:p14="http://schemas.microsoft.com/office/powerpoint/2010/main" val="36870072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75 от 17.04.1944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30. Л. 80.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926" y="1058091"/>
            <a:ext cx="7318399" cy="5486400"/>
          </a:xfrm>
        </p:spPr>
      </p:pic>
    </p:spTree>
    <p:extLst>
      <p:ext uri="{BB962C8B-B14F-4D97-AF65-F5344CB8AC3E}">
        <p14:creationId xmlns:p14="http://schemas.microsoft.com/office/powerpoint/2010/main" val="3702829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№171 от 25.08.1943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28. Л. 39.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743" y="1005840"/>
            <a:ext cx="6814050" cy="5708469"/>
          </a:xfrm>
        </p:spPr>
      </p:pic>
    </p:spTree>
    <p:extLst>
      <p:ext uri="{BB962C8B-B14F-4D97-AF65-F5344CB8AC3E}">
        <p14:creationId xmlns:p14="http://schemas.microsoft.com/office/powerpoint/2010/main" val="39899685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115 от 08.06.1943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27. Л. 102.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949" y="992777"/>
            <a:ext cx="5016137" cy="5643154"/>
          </a:xfrm>
        </p:spPr>
      </p:pic>
    </p:spTree>
    <p:extLst>
      <p:ext uri="{BB962C8B-B14F-4D97-AF65-F5344CB8AC3E}">
        <p14:creationId xmlns:p14="http://schemas.microsoft.com/office/powerpoint/2010/main" val="32242916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58 от 14.03.1942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24. Л. 62.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447" y="1071154"/>
            <a:ext cx="5421084" cy="5473337"/>
          </a:xfrm>
        </p:spPr>
      </p:pic>
    </p:spTree>
    <p:extLst>
      <p:ext uri="{BB962C8B-B14F-4D97-AF65-F5344CB8AC3E}">
        <p14:creationId xmlns:p14="http://schemas.microsoft.com/office/powerpoint/2010/main" val="35475990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09451"/>
            <a:ext cx="10515600" cy="666205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7 от 09.01.1942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24. Л. 8.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647" y="875212"/>
            <a:ext cx="4493622" cy="5799908"/>
          </a:xfrm>
        </p:spPr>
      </p:pic>
    </p:spTree>
    <p:extLst>
      <p:ext uri="{BB962C8B-B14F-4D97-AF65-F5344CB8AC3E}">
        <p14:creationId xmlns:p14="http://schemas.microsoft.com/office/powerpoint/2010/main" val="13915240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9538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144 от 19.07.1943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28. Л. 15.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15" y="875211"/>
            <a:ext cx="5956662" cy="5708469"/>
          </a:xfrm>
        </p:spPr>
      </p:pic>
    </p:spTree>
    <p:extLst>
      <p:ext uri="{BB962C8B-B14F-4D97-AF65-F5344CB8AC3E}">
        <p14:creationId xmlns:p14="http://schemas.microsoft.com/office/powerpoint/2010/main" val="17780549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6 от 08.01.1942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24. Л. 7.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412" y="1162594"/>
            <a:ext cx="4493622" cy="5603966"/>
          </a:xfrm>
        </p:spPr>
      </p:pic>
    </p:spTree>
    <p:extLst>
      <p:ext uri="{BB962C8B-B14F-4D97-AF65-F5344CB8AC3E}">
        <p14:creationId xmlns:p14="http://schemas.microsoft.com/office/powerpoint/2010/main" val="25801245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40 от 27.02.1944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30. Л. 41.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349" y="1188720"/>
            <a:ext cx="4950822" cy="5538651"/>
          </a:xfrm>
        </p:spPr>
      </p:pic>
    </p:spTree>
    <p:extLst>
      <p:ext uri="{BB962C8B-B14F-4D97-AF65-F5344CB8AC3E}">
        <p14:creationId xmlns:p14="http://schemas.microsoft.com/office/powerpoint/2010/main" val="19763964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4853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Бронированный экземпляр газеты «Ленский шахтер». Выпуск № 8 от 10.01.1943 г.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Основание: Ф.Р-51. Оп. 1. Д. 27. Л. 8.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022" y="1097280"/>
            <a:ext cx="5590903" cy="5760720"/>
          </a:xfrm>
        </p:spPr>
      </p:pic>
    </p:spTree>
    <p:extLst>
      <p:ext uri="{BB962C8B-B14F-4D97-AF65-F5344CB8AC3E}">
        <p14:creationId xmlns:p14="http://schemas.microsoft.com/office/powerpoint/2010/main" val="4819149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Бронированный экземпляр газеты «Ленский шахтер». Выпуск № 21 от 28.01.1942 г.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Основание: Ф.Р-51. Оп. 1. Д. 24. Л. 23</a:t>
            </a:r>
            <a:r>
              <a:rPr lang="ru-RU" sz="3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955" y="1071154"/>
            <a:ext cx="5630092" cy="5786846"/>
          </a:xfrm>
        </p:spPr>
      </p:pic>
    </p:spTree>
    <p:extLst>
      <p:ext uri="{BB962C8B-B14F-4D97-AF65-F5344CB8AC3E}">
        <p14:creationId xmlns:p14="http://schemas.microsoft.com/office/powerpoint/2010/main" val="7359181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95944"/>
            <a:ext cx="10515600" cy="4114799"/>
          </a:xfrm>
        </p:spPr>
        <p:txBody>
          <a:bodyPr>
            <a:normAutofit/>
          </a:bodyPr>
          <a:lstStyle/>
          <a:p>
            <a:pPr marL="0" indent="0"/>
            <a:r>
              <a:rPr lang="ru-RU" sz="1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9634" y="365761"/>
            <a:ext cx="10058400" cy="572389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Невиданный подъем советского патриотизма в тылу нашел свое яркое выражение в социалистическом соревновании, которое приняло в годы Великой отечественной войны широкий размах. Соцсоревнование развернулось за претворение в жизнь лозунга «Все для фронта-все для победы!», который глубоко вошел в сознание советских людей.</a:t>
            </a:r>
            <a:b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Вспомним добрым словом своих прадедов, всех тех, кто принес нам победу. 9 мая 1945 года для России навечно стало великой датой. Победа Красной Армии в этой войне – главное событие в истории России 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</a:t>
            </a:r>
            <a:r>
              <a:rPr lang="ru-RU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века!</a:t>
            </a:r>
          </a:p>
          <a:p>
            <a:pPr lvl="0" algn="r"/>
            <a:r>
              <a:rPr lang="ru-RU" sz="1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подготовили:</a:t>
            </a:r>
          </a:p>
          <a:p>
            <a:pPr lvl="0" algn="r"/>
            <a:r>
              <a:rPr lang="ru-RU" sz="1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</a:t>
            </a:r>
            <a:r>
              <a:rPr lang="ru-RU" sz="1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МКУ </a:t>
            </a:r>
          </a:p>
          <a:p>
            <a:pPr lvl="0" algn="r"/>
            <a:r>
              <a:rPr lang="ru-RU" sz="1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«Архив администрации г. Бодайбо и района»</a:t>
            </a:r>
          </a:p>
          <a:p>
            <a:pPr lvl="0" algn="r"/>
            <a:r>
              <a:rPr lang="ru-RU" sz="1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 П. Золотарева</a:t>
            </a:r>
          </a:p>
          <a:p>
            <a:pPr lvl="0" algn="r"/>
            <a:r>
              <a:rPr lang="ru-RU" sz="1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специалист отдела организационной </a:t>
            </a:r>
          </a:p>
          <a:p>
            <a:pPr lvl="0" algn="r"/>
            <a:r>
              <a:rPr lang="ru-RU" sz="1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администрации г. Бодайбо и района </a:t>
            </a:r>
          </a:p>
          <a:p>
            <a:pPr lvl="0" algn="r"/>
            <a:r>
              <a:rPr lang="ru-RU" sz="1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 В. Черепанова</a:t>
            </a:r>
          </a:p>
          <a:p>
            <a:endParaRPr lang="ru-RU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074631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2960</TotalTime>
  <Words>1708</Words>
  <Application>Microsoft Office PowerPoint</Application>
  <PresentationFormat>Широкоэкранный</PresentationFormat>
  <Paragraphs>58</Paragraphs>
  <Slides>43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8" baseType="lpstr">
      <vt:lpstr>Arial</vt:lpstr>
      <vt:lpstr>Calibri</vt:lpstr>
      <vt:lpstr>Calibri Light</vt:lpstr>
      <vt:lpstr>Times New Roman</vt:lpstr>
      <vt:lpstr>Тема Office</vt:lpstr>
      <vt:lpstr>К 80-летию великой победы</vt:lpstr>
      <vt:lpstr>Бронированный экземпляр газеты «Ленский шахтер». Выпуск № 144 (5095) от 23.06.1941 г. Основание: Ф.Р-51. Оп. 1. Д. 20. Л. 271. </vt:lpstr>
      <vt:lpstr>Бронированный экземпляр газеты «Ленский шахтер». Выпуск № 146 (5097) от 25.06.1941 г. Основание: Ф.Р-51. Оп. 1. Д. 20. Л. 275. </vt:lpstr>
      <vt:lpstr>Бронированный экземпляр газеты «Ленский шахтер». Выпуск № 147 (5098) от 26.06.1941 г. Основание: Ф.Р-51. Оп. 1. Д. 20. Л. 276. </vt:lpstr>
      <vt:lpstr> Бронированный экземпляр газеты «Ленский шахтер». Выпуск № 203 (5154) от 31.08.1941 г. Основание: Ф.Р-51. Оп. 1. Д. 23. Л. 98. </vt:lpstr>
      <vt:lpstr>Бронированный экземпляр газеты «Ленский шахтер». Выпуск № 147 (5098) от 26.06.1941 г. Основание: Ф.Р-51. Оп. 1. Д. 20. Л. 276. </vt:lpstr>
      <vt:lpstr>Бронированный экземпляр газеты «Ленский шахтер». Выпуск № 147 (5098) от 26.06.1941 г. Основание: Ф.Р-51. Оп. 1. Д. 20. Л. 276. </vt:lpstr>
      <vt:lpstr>Бронированный экземпляр газеты «Ленский шахтер». Выпуск № 214 от 14.09.1941 г. Основание: Ф.Р-51. Оп. 1. Д. 23. Л. 106. </vt:lpstr>
      <vt:lpstr>Бронированный экземпляр газеты «Ленский шахтер». Выпуск № 146 от 25.06.1941 г. Основание: Ф.Р-51. Оп. 1. Д. 20. Л. 275. </vt:lpstr>
      <vt:lpstr>Бронированный экземпляр газеты «Ленский шахтер». Выпуск № 146 от 25.06.1941 г. Основание: Ф.Р-51. Оп. 1. Д. 20. Л. 275. </vt:lpstr>
      <vt:lpstr>Бронированный экземпляр газеты «Ленский шахтер». Выпуск № 207 от 06.09.1941 г. Основание: Ф.Р-51. Оп. 1. Д. 23. Л. 102. </vt:lpstr>
      <vt:lpstr>Бронированный экземпляр газеты «Ленский шахтер». Выпуск № 255 от 01.11.1941 г. Основание: Ф.Р-51. Оп. 1. Д. 23. Л. 143. </vt:lpstr>
      <vt:lpstr>Бронированный экземпляр газеты «Ленский шахтер». Выпуск № 191 от 16.08.1941 г. Основание: Ф.Р-51. Оп. 1. Д. 23. Л. 80. </vt:lpstr>
      <vt:lpstr>Бронированный экземпляр газеты «Ленский шахтер». Выпуск № 292 от 16.12.1941 г. Основание: Ф.Р-51. Оп. 1. Д. 23. Л. 177. </vt:lpstr>
      <vt:lpstr>Бронированный экземпляр газеты «Ленский шахтер». Выпуск № 114 от 22.05.1942 г. Основание: Ф.Р-51. Оп. 1. Д. 24. Л. 110. </vt:lpstr>
      <vt:lpstr>Бронированный экземпляр газеты «Ленский шахтер». Выпуск № 106 от 13.05.1942 г. Основание: Ф.Р-51. Оп. 1. Д. 24. Л. 107. </vt:lpstr>
      <vt:lpstr>Бронированный экземпляр газеты «Ленский шахтер». Выпуск № 195 от 21.08.1941 г. Основание: Ф.Р-51. Оп. 1. Д. 23. Л. 88. </vt:lpstr>
      <vt:lpstr>Бронированный экземпляр газеты «Ленский шахтер». Выпуск № 203 от 31.08.1941 г. Основание: Ф.Р-51. Оп. 1. Д. 23. Л. 98. </vt:lpstr>
      <vt:lpstr>Бронированный экземпляр газеты «Ленский шахтер». Выпуск № 29 от 07.02.1942 г. Основание: Ф.Р-51. Оп. 1. Д. 24. Л. 31. </vt:lpstr>
      <vt:lpstr>Бронированный экземпляр газеты «Ленский шахтер». Выпуск № 72 от 04.04.1943 г. Основание: Ф.Р-51. Оп. 1. Д. 27. Л. 70. </vt:lpstr>
      <vt:lpstr>Свет в темноте: пока они сражались…</vt:lpstr>
      <vt:lpstr>Бронированный экземпляр газеты «Ленский шахтер». Выпуск № 70 от 09.04.1944 г. Основание: Ф.Р-51. Оп. 1. Д. 30. Л. 75. </vt:lpstr>
      <vt:lpstr>Бронированный экземпляр газеты «Ленский шахтер». Выпуск № 134 от 14.06.1942 г. Основание: Ф.Р-51. Оп. 1. Д. 24. Л. 113. </vt:lpstr>
      <vt:lpstr>Бронированный экземпляр газеты «Ленский шахтер». Выпуск № 134 от 14.06.1942 г. Основание: Ф.Р-51. Оп. 1. Д. 24. Л. 113. </vt:lpstr>
      <vt:lpstr>Бронированный экземпляр газеты «Ленский шахтер». Выпуск № 146 от 28.06.1942 г. Основание: Ф.Р-51. Оп. 1. Д. 24. Л. 142. </vt:lpstr>
      <vt:lpstr>Бронированный экземпляр газеты «Ленский шахтер». Выпуск № 198 от 24.08.1941 г. Основание: Ф.Р-51. Оп. 1. Д. 23. Л. 94. </vt:lpstr>
      <vt:lpstr>Бронированный экземпляр газеты «Ленский шахтер». Выпуск № 146 от 28.06.1942 г. Основание: Ф.Р-51. Оп. 1. Д. 24. Л. 142. </vt:lpstr>
      <vt:lpstr>Бронированный экземпляр газеты «Ленский шахтер». Выпуск № 285 от 07.12.1941 г. Основание: Ф.Р-51. Оп. 1. Д. 23. Л. 182. </vt:lpstr>
      <vt:lpstr>Бронированный экземпляр газеты «Ленский шахтер». Выпуск № 285 от 07.12.1941 г. Основание: Ф.Р-51. Оп. 1. Д. 23. Л. 182. </vt:lpstr>
      <vt:lpstr>Сила слов: письма, которые были с нами</vt:lpstr>
      <vt:lpstr>Бронированный экземпляр газеты «Ленский шахтер». Выпуск № 146 от 28.06.1942 г. Основание: Ф.Р-51. Оп. 1. Д. 24. Л. 145. </vt:lpstr>
      <vt:lpstr>Бронированный экземпляр газеты «Ленский шахтер». Выпуск № 146 от 21.07.1943 г. Основание: Ф.Р-51. Оп. 1. Д. 28. Л. 15. </vt:lpstr>
      <vt:lpstr>Бронированный экземпляр газеты «Ленский шахтер». Выпуск № 75 от 17.04.1944 г. Основание: Ф.Р-51. Оп. 1. Д. 30. Л. 80. </vt:lpstr>
      <vt:lpstr>Бронированный экземпляр газеты «Ленский шахтер». Выпуск №171 от 25.08.1943 г. Основание: Ф.Р-51. Оп. 1. Д. 28. Л. 39. </vt:lpstr>
      <vt:lpstr>Бронированный экземпляр газеты «Ленский шахтер». Выпуск № 115 от 08.06.1943 г. Основание: Ф.Р-51. Оп. 1. Д. 27. Л. 102. </vt:lpstr>
      <vt:lpstr>Бронированный экземпляр газеты «Ленский шахтер». Выпуск № 58 от 14.03.1942 г. Основание: Ф.Р-51. Оп. 1. Д. 24. Л. 62. </vt:lpstr>
      <vt:lpstr>Бронированный экземпляр газеты «Ленский шахтер». Выпуск № 7 от 09.01.1942 г. Основание: Ф.Р-51. Оп. 1. Д. 24. Л. 8. </vt:lpstr>
      <vt:lpstr>Бронированный экземпляр газеты «Ленский шахтер». Выпуск № 144 от 19.07.1943 г. Основание: Ф.Р-51. Оп. 1. Д. 28. Л. 15. </vt:lpstr>
      <vt:lpstr>Бронированный экземпляр газеты «Ленский шахтер». Выпуск № 6 от 08.01.1942 г. Основание: Ф.Р-51. Оп. 1. Д. 24. Л. 7. </vt:lpstr>
      <vt:lpstr>Бронированный экземпляр газеты «Ленский шахтер». Выпуск № 40 от 27.02.1944 г. Основание: Ф.Р-51. Оп. 1. Д. 30. Л. 41. </vt:lpstr>
      <vt:lpstr>Бронированный экземпляр газеты «Ленский шахтер». Выпуск № 8 от 10.01.1943 г. Основание: Ф.Р-51. Оп. 1. Д. 27. Л. 8. </vt:lpstr>
      <vt:lpstr>Бронированный экземпляр газеты «Ленский шахтер». Выпуск № 21 от 28.01.1942 г. Основание: Ф.Р-51. Оп. 1. Д. 24. Л. 23 </vt:lpstr>
      <vt:lpstr>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Arhiv1</dc:creator>
  <cp:lastModifiedBy>Arhiv1</cp:lastModifiedBy>
  <cp:revision>35</cp:revision>
  <dcterms:created xsi:type="dcterms:W3CDTF">2025-04-23T07:03:50Z</dcterms:created>
  <dcterms:modified xsi:type="dcterms:W3CDTF">2025-04-25T08:24:41Z</dcterms:modified>
</cp:coreProperties>
</file>