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3" r:id="rId3"/>
    <p:sldId id="262" r:id="rId4"/>
    <p:sldId id="260" r:id="rId5"/>
    <p:sldId id="265" r:id="rId6"/>
    <p:sldId id="268" r:id="rId7"/>
    <p:sldId id="267" r:id="rId8"/>
    <p:sldId id="266" r:id="rId9"/>
    <p:sldId id="264" r:id="rId10"/>
    <p:sldId id="279" r:id="rId11"/>
    <p:sldId id="281" r:id="rId12"/>
    <p:sldId id="282" r:id="rId13"/>
    <p:sldId id="283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309" r:id="rId27"/>
    <p:sldId id="297" r:id="rId28"/>
    <p:sldId id="298" r:id="rId29"/>
    <p:sldId id="299" r:id="rId30"/>
    <p:sldId id="300" r:id="rId31"/>
    <p:sldId id="301" r:id="rId32"/>
    <p:sldId id="303" r:id="rId33"/>
    <p:sldId id="304" r:id="rId34"/>
    <p:sldId id="305" r:id="rId35"/>
    <p:sldId id="306" r:id="rId36"/>
    <p:sldId id="307" r:id="rId37"/>
    <p:sldId id="308" r:id="rId38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23200"/>
    <a:srgbClr val="7E6000"/>
    <a:srgbClr val="FFFAE7"/>
    <a:srgbClr val="705500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 autoAdjust="0"/>
    <p:restoredTop sz="84583" autoAdjust="0"/>
  </p:normalViewPr>
  <p:slideViewPr>
    <p:cSldViewPr>
      <p:cViewPr>
        <p:scale>
          <a:sx n="80" d="100"/>
          <a:sy n="80" d="100"/>
        </p:scale>
        <p:origin x="-594" y="-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rgbClr val="7055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ru-RU" sz="1200" b="1" i="0" u="none" strike="noStrike" kern="1200" baseline="0" dirty="0" smtClean="0">
                <a:solidFill>
                  <a:srgbClr val="4232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3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4332</c:v>
                </c:pt>
                <c:pt idx="1">
                  <c:v>17376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891E-2"/>
          <c:y val="0.86272314757156165"/>
          <c:w val="0.92601606776584156"/>
          <c:h val="0.10889692290347708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accent2">
        <a:lumMod val="20000"/>
        <a:lumOff val="80000"/>
      </a:schemeClr>
    </a:solidFill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2620084148892349"/>
          <c:y val="0"/>
        </c:manualLayout>
      </c:layout>
    </c:title>
    <c:plotArea>
      <c:layout>
        <c:manualLayout>
          <c:layoutTarget val="inner"/>
          <c:xMode val="edge"/>
          <c:yMode val="edge"/>
          <c:x val="0"/>
          <c:y val="0.20296065746907621"/>
          <c:w val="0.99947613694653326"/>
          <c:h val="0.6253828977333613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1695906432748536E-2"/>
                  <c:y val="-4.2090499213208461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19 985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479532163743424E-3"/>
                  <c:y val="-3.367239937056529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233918128654795E-2"/>
                  <c:y val="-3.92844659323255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619883040935971E-3"/>
                  <c:y val="-4.489653249408791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7719298245613024E-3"/>
                  <c:y val="-6.173273217936903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г.</c:v>
                </c:pt>
                <c:pt idx="1">
                  <c:v>2016 г.</c:v>
                </c:pt>
                <c:pt idx="2">
                  <c:v>2017г.</c:v>
                </c:pt>
                <c:pt idx="3">
                  <c:v>2018 г.</c:v>
                </c:pt>
                <c:pt idx="4">
                  <c:v>2019 г.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19985</c:v>
                </c:pt>
                <c:pt idx="1">
                  <c:v>19438</c:v>
                </c:pt>
                <c:pt idx="2">
                  <c:v>18715</c:v>
                </c:pt>
                <c:pt idx="3">
                  <c:v>17759</c:v>
                </c:pt>
                <c:pt idx="4">
                  <c:v>17376</c:v>
                </c:pt>
              </c:numCache>
            </c:numRef>
          </c:val>
        </c:ser>
        <c:marker val="1"/>
        <c:axId val="46344448"/>
        <c:axId val="46346240"/>
      </c:lineChart>
      <c:catAx>
        <c:axId val="46344448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sz="11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346240"/>
        <c:crosses val="autoZero"/>
        <c:auto val="1"/>
        <c:lblAlgn val="ctr"/>
        <c:lblOffset val="100"/>
      </c:catAx>
      <c:valAx>
        <c:axId val="46346240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1"/>
        <c:majorTickMark val="none"/>
        <c:tickLblPos val="none"/>
        <c:crossAx val="4634444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 УСЛУГ </a:t>
            </a: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1200" b="1" i="0" u="none" strike="noStrike" kern="1200" baseline="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  <c:spPr>
        <a:noFill/>
      </c:spPr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413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376486999368534E-2"/>
                  <c:y val="-0.2951090456059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87052.1</c:v>
                </c:pt>
                <c:pt idx="1">
                  <c:v>89746.1</c:v>
                </c:pt>
                <c:pt idx="2">
                  <c:v>92795.8</c:v>
                </c:pt>
              </c:numCache>
            </c:numRef>
          </c:val>
        </c:ser>
        <c:gapWidth val="55"/>
        <c:gapDepth val="55"/>
        <c:shape val="box"/>
        <c:axId val="46754048"/>
        <c:axId val="46772224"/>
        <c:axId val="0"/>
      </c:bar3DChart>
      <c:catAx>
        <c:axId val="4675404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772224"/>
        <c:crosses val="autoZero"/>
        <c:auto val="1"/>
        <c:lblAlgn val="ctr"/>
        <c:lblOffset val="100"/>
      </c:catAx>
      <c:valAx>
        <c:axId val="46772224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7540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  </a:t>
            </a:r>
            <a:r>
              <a:rPr lang="ru-RU" sz="1200" b="1" i="0" u="none" strike="noStrike" kern="1200" baseline="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ЗОЛОТОДОБЫВАЮЩИХ </a:t>
            </a:r>
            <a:r>
              <a:rPr lang="ru-RU" sz="12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ПРЕДПРИЯТИЙ  (МЛН.РУБ.)</a:t>
            </a:r>
            <a:endParaRPr lang="ru-RU" sz="1200" b="1" i="0" u="none" strike="noStrike" kern="1200" baseline="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305989954154062"/>
          <c:y val="2.601607807281645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7245795968725244"/>
          <c:y val="0.19411203574787086"/>
          <c:w val="0.60293275770356969"/>
          <c:h val="0.7214259801039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 ЗОЛОТОДОБЫВАЮЩИХ ПРЕДПРИЯТИЙ В ОБЩЕМ ОБЪЕМЕ ВЫРУЧКИ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0.14391614592588373"/>
                  <c:y val="-0.2328706821225914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rgbClr val="FFC000"/>
                        </a:solidFill>
                      </a:rPr>
                      <a:t>77 951,4</a:t>
                    </a:r>
                    <a:endParaRPr lang="en-US" dirty="0">
                      <a:solidFill>
                        <a:srgbClr val="FFC000"/>
                      </a:solidFill>
                    </a:endParaRPr>
                  </a:p>
                </c:rich>
              </c:tx>
              <c:spPr>
                <a:solidFill>
                  <a:schemeClr val="accent2">
                    <a:lumMod val="50000"/>
                  </a:schemeClr>
                </a:solidFill>
              </c:spPr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647378546032011E-2"/>
                  <c:y val="8.6930362155945268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705500"/>
                        </a:solidFill>
                      </a:rPr>
                      <a:t>7 </a:t>
                    </a:r>
                    <a:r>
                      <a:rPr lang="en-US" dirty="0" smtClean="0">
                        <a:solidFill>
                          <a:srgbClr val="705500"/>
                        </a:solidFill>
                      </a:rPr>
                      <a:t>928,5</a:t>
                    </a:r>
                  </a:p>
                  <a:p>
                    <a:endParaRPr lang="en-US" dirty="0">
                      <a:solidFill>
                        <a:srgbClr val="FFC000"/>
                      </a:solidFill>
                    </a:endParaRPr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77951.399999999994</c:v>
                </c:pt>
                <c:pt idx="1">
                  <c:v>7928.5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1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1.8181314352219795E-2"/>
          <c:y val="0.76096088649631788"/>
          <c:w val="0.96805707360915116"/>
          <c:h val="0.14168529754072529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C000"/>
                </a:solidFill>
              </a:defRPr>
            </a:pPr>
            <a:r>
              <a:rPr lang="ru-RU" sz="14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286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5957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812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10,8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10,9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085259514975846E-2"/>
                  <c:y val="-5.38716768174491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10,2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10.8</c:v>
                </c:pt>
                <c:pt idx="1">
                  <c:v>10.9</c:v>
                </c:pt>
                <c:pt idx="2">
                  <c:v>10.200000000000001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12,1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12.1</c:v>
                </c:pt>
                <c:pt idx="1">
                  <c:v>13.9</c:v>
                </c:pt>
                <c:pt idx="2">
                  <c:v>14.9</c:v>
                </c:pt>
              </c:numCache>
            </c:numRef>
          </c:val>
        </c:ser>
        <c:gapWidth val="75"/>
        <c:shape val="cylinder"/>
        <c:axId val="73922816"/>
        <c:axId val="50680576"/>
        <c:axId val="0"/>
      </c:bar3DChart>
      <c:catAx>
        <c:axId val="7392281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0680576"/>
        <c:crosses val="autoZero"/>
        <c:auto val="1"/>
        <c:lblAlgn val="ctr"/>
        <c:lblOffset val="100"/>
      </c:catAx>
      <c:valAx>
        <c:axId val="50680576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739228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69808785240361E-2"/>
          <c:y val="0.81149031724039455"/>
          <c:w val="0.94003988396608573"/>
          <c:h val="0.11136137577009647"/>
        </c:manualLayout>
      </c:layout>
      <c:txPr>
        <a:bodyPr/>
        <a:lstStyle/>
        <a:p>
          <a:pPr>
            <a:defRPr sz="14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100" dirty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РАСПРЕДЕЛЕНИЕ СУБЪЕКТОВ МАЛОГО БИЗНЕСА ПО ВИДАМ ЭКОНОМИЧНСКОЙ ДЕЯТЕЛЬНОСТИ</a:t>
            </a:r>
          </a:p>
        </c:rich>
      </c:tx>
      <c:layout>
        <c:manualLayout>
          <c:xMode val="edge"/>
          <c:yMode val="edge"/>
          <c:x val="0.11129074424504894"/>
          <c:y val="5.7383519119692104E-2"/>
        </c:manualLayout>
      </c:layout>
    </c:title>
    <c:view3D>
      <c:rotX val="70"/>
      <c:perspective val="90"/>
    </c:view3D>
    <c:plotArea>
      <c:layout>
        <c:manualLayout>
          <c:layoutTarget val="inner"/>
          <c:xMode val="edge"/>
          <c:yMode val="edge"/>
          <c:x val="0.18369696326845419"/>
          <c:y val="0.30193192276397296"/>
          <c:w val="0.69862017650290065"/>
          <c:h val="0.573908185296011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СУБЪЕКТОВ МАЛОГО БИЗНЕСА ПО ВИДАМ ЭКОНОМИЧНСКОЙ ДЕЯТЕЛЬНОСТИ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9201512756340652E-2"/>
                  <c:y val="-0.3933373607183853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ОПТОВО-РОЗНИЧНАЯ ТОРГОВЛЯ И ОБЩЕСТВЕННОЕ ПИТАНИЕ</a:t>
                    </a:r>
                  </a:p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71,3 %</a:t>
                    </a:r>
                    <a:endParaRPr lang="ru-RU" sz="800" b="1" dirty="0">
                      <a:solidFill>
                        <a:srgbClr val="7055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197911856825205E-2"/>
                  <c:y val="0.116060211302108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705500"/>
                        </a:solidFill>
                      </a:rPr>
                      <a:t> </a:t>
                    </a:r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ЗОЛОТОДОБЫЧА</a:t>
                    </a:r>
                    <a:r>
                      <a:rPr lang="ru-RU" sz="800" b="1" baseline="0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4,7 %</a:t>
                    </a:r>
                  </a:p>
                  <a:p>
                    <a:endParaRPr lang="ru-RU" dirty="0">
                      <a:solidFill>
                        <a:srgbClr val="7055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015642540928831E-2"/>
                  <c:y val="9.8755853116282259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ОБРАБАТЫ-ВАЮЩИЕ ПРОИЗВОДСТВА                            2,9 %</a:t>
                    </a:r>
                  </a:p>
                  <a:p>
                    <a:endParaRPr lang="ru-RU" sz="800" dirty="0">
                      <a:solidFill>
                        <a:srgbClr val="7055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408214115737719E-3"/>
                  <c:y val="-6.5460248136134424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СТРОИТЕЛЬСТВО                     5,9 %</a:t>
                    </a:r>
                  </a:p>
                  <a:p>
                    <a:endParaRPr lang="ru-RU" dirty="0">
                      <a:solidFill>
                        <a:srgbClr val="7055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0795932071862375E-2"/>
                  <c:y val="-7.1263482109250473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ТРАНСПОРТ И СВЯЗЬ                      1,8 %</a:t>
                    </a:r>
                    <a:endParaRPr lang="ru-RU" sz="800" b="1" dirty="0">
                      <a:solidFill>
                        <a:srgbClr val="7055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65201754078121E-2"/>
                  <c:y val="-0.13501108478681106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СЕЛЬСКОЕ ХОЗЯЙСТВО </a:t>
                    </a:r>
                  </a:p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1,8 %</a:t>
                    </a:r>
                    <a:endParaRPr lang="ru-RU" sz="800" b="1" dirty="0">
                      <a:solidFill>
                        <a:srgbClr val="7055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6992976826405637"/>
                  <c:y val="-9.8154824813124708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ГОСТИНИЦЫ И РЕСТОРАНЫ</a:t>
                    </a:r>
                    <a:r>
                      <a:rPr lang="ru-RU" sz="800" b="1" baseline="0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                     </a:t>
                    </a:r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2,9 %</a:t>
                    </a:r>
                    <a:endParaRPr lang="ru-RU" sz="800" b="1" dirty="0">
                      <a:solidFill>
                        <a:srgbClr val="7055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22887399335891917"/>
                  <c:y val="-1.4539924479968644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solidFill>
                          <a:srgbClr val="7055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ПРОЧИЕ 10,0 %</a:t>
                    </a:r>
                    <a:endParaRPr lang="ru-RU" sz="800" b="1" dirty="0">
                      <a:solidFill>
                        <a:srgbClr val="7055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705500"/>
                    </a:solidFill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Оптово-розничная торговля и общественное питание</c:v>
                </c:pt>
                <c:pt idx="1">
                  <c:v>Золотодобыча</c:v>
                </c:pt>
                <c:pt idx="2">
                  <c:v>Обрабатывающие производства</c:v>
                </c:pt>
                <c:pt idx="3">
                  <c:v>Строительство</c:v>
                </c:pt>
                <c:pt idx="4">
                  <c:v>Транспорт и связь</c:v>
                </c:pt>
                <c:pt idx="5">
                  <c:v>Сельское хозяйство</c:v>
                </c:pt>
                <c:pt idx="6">
                  <c:v>Гостиницы и рестораны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71.3</c:v>
                </c:pt>
                <c:pt idx="1">
                  <c:v>4.7</c:v>
                </c:pt>
                <c:pt idx="2">
                  <c:v>2.9</c:v>
                </c:pt>
                <c:pt idx="3">
                  <c:v>5.9</c:v>
                </c:pt>
                <c:pt idx="4">
                  <c:v>1.8</c:v>
                </c:pt>
                <c:pt idx="5">
                  <c:v>1.8</c:v>
                </c:pt>
                <c:pt idx="6">
                  <c:v>2.9</c:v>
                </c:pt>
                <c:pt idx="7">
                  <c:v>10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В БЮДЖЕТ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 </a:t>
            </a:r>
            <a:endParaRPr lang="ru-RU"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151888878204394"/>
          <c:y val="2.494575716005488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dLbls>
            <c:dLbl>
              <c:idx val="0"/>
              <c:layout>
                <c:manualLayout>
                  <c:x val="-1.7660184035948663E-2"/>
                  <c:y val="8.853745664264826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291051886433555E-2"/>
                  <c:y val="-2.5792524456733784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889695835243665E-2"/>
                  <c:y val="2.062806286227969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9852485858035666E-2"/>
                  <c:y val="-3.009028574900489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1143.2</c:v>
                </c:pt>
                <c:pt idx="1">
                  <c:v>685.8</c:v>
                </c:pt>
                <c:pt idx="2">
                  <c:v>600.9</c:v>
                </c:pt>
                <c:pt idx="3">
                  <c:v>457.4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dLbls>
            <c:dLbl>
              <c:idx val="0"/>
              <c:layout>
                <c:manualLayout>
                  <c:x val="7.8053696912008721E-3"/>
                  <c:y val="-5.550193690222403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5239094861497034E-3"/>
                  <c:y val="-2.4242254567851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115848362856018E-3"/>
                  <c:y val="-1.21211272839260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1355.9</c:v>
                </c:pt>
                <c:pt idx="1">
                  <c:v>778.2</c:v>
                </c:pt>
                <c:pt idx="2">
                  <c:v>686.9</c:v>
                </c:pt>
                <c:pt idx="3">
                  <c:v>577.70000000000005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г.</c:v>
                </c:pt>
              </c:strCache>
            </c:strRef>
          </c:tx>
          <c:dLbls>
            <c:dLbl>
              <c:idx val="0"/>
              <c:layout>
                <c:manualLayout>
                  <c:x val="7.445497194370454E-2"/>
                  <c:y val="2.853854870104514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423200"/>
                        </a:solidFill>
                      </a:rPr>
                      <a:t>1 </a:t>
                    </a:r>
                    <a:r>
                      <a:rPr lang="en-US" dirty="0" smtClean="0">
                        <a:solidFill>
                          <a:srgbClr val="423200"/>
                        </a:solidFill>
                      </a:rPr>
                      <a:t>450,3</a:t>
                    </a:r>
                    <a:endParaRPr lang="en-US" dirty="0">
                      <a:solidFill>
                        <a:srgbClr val="4232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26559680130144E-2"/>
                  <c:y val="-2.4242254567851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940751086912093E-2"/>
                  <c:y val="-2.828263032916019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8582254291357428E-2"/>
                  <c:y val="-1.21211272839260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1450.3</c:v>
                </c:pt>
                <c:pt idx="1">
                  <c:v>845.1</c:v>
                </c:pt>
                <c:pt idx="2">
                  <c:v>740.9</c:v>
                </c:pt>
                <c:pt idx="3">
                  <c:v>605.20000000000005</c:v>
                </c:pt>
              </c:numCache>
            </c:numRef>
          </c:val>
        </c:ser>
        <c:shape val="box"/>
        <c:axId val="115326976"/>
        <c:axId val="115328512"/>
        <c:axId val="0"/>
      </c:bar3DChart>
      <c:catAx>
        <c:axId val="11532697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5328512"/>
        <c:crosses val="autoZero"/>
        <c:auto val="1"/>
        <c:lblAlgn val="ctr"/>
        <c:lblOffset val="100"/>
      </c:catAx>
      <c:valAx>
        <c:axId val="115328512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sz="12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5326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41982088744557"/>
          <c:y val="0.84995350826456861"/>
          <c:w val="0.72271556357092515"/>
          <c:h val="6.4612492427596702E-2"/>
        </c:manualLayout>
      </c:layout>
      <c:txPr>
        <a:bodyPr/>
        <a:lstStyle/>
        <a:p>
          <a:pPr>
            <a:defRPr sz="12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9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 ВОЗРАСТЕ                                  ОТ 14 ДО 30 ЛЕТ </a:t>
            </a: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ОБЩЕЙ ЧИСЛЕННОСТИ НАСЕЛЕНИЯ</a:t>
            </a:r>
          </a:p>
        </c:rich>
      </c:tx>
      <c:layout>
        <c:manualLayout>
          <c:xMode val="edge"/>
          <c:yMode val="edge"/>
          <c:x val="0.10082352406561447"/>
          <c:y val="1.9629239613523854E-3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.18383836959315294"/>
          <c:y val="0.2207607330897654"/>
          <c:w val="0.4264291167619928"/>
          <c:h val="0.771509777423437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В ОБЩЕЙ ЧИСЛЕННОСТИ НАСЕЛЕНИЯ</c:v>
                </c:pt>
              </c:strCache>
            </c:strRef>
          </c:tx>
          <c:dLbls>
            <c:dLbl>
              <c:idx val="0"/>
              <c:layout>
                <c:manualLayout>
                  <c:x val="2.6705182928740252E-2"/>
                  <c:y val="5.172829569206594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20,5</a:t>
                    </a:r>
                    <a:r>
                      <a:rPr lang="en-US" sz="1100" b="1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1100" b="1" dirty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20.399999999999999</c:v>
                </c:pt>
                <c:pt idx="1">
                  <c:v>79.599999999999994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DC58D-ACF4-4D2D-A108-B6431FF8F7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2492B-9235-4F64-802E-5FF36443602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0,2 МЛН.РУБЛЕЙ</a:t>
          </a:r>
        </a:p>
      </dgm:t>
    </dgm:pt>
    <dgm:pt modelId="{CBDD6930-DB6B-49E2-82A0-EF7251FC6168}" type="parTrans" cxnId="{1A32876B-868E-4998-8EBD-E8B59D56BF0F}">
      <dgm:prSet/>
      <dgm:spPr/>
      <dgm:t>
        <a:bodyPr/>
        <a:lstStyle/>
        <a:p>
          <a:endParaRPr lang="ru-RU"/>
        </a:p>
      </dgm:t>
    </dgm:pt>
    <dgm:pt modelId="{BA6C68F6-D2E2-41B9-B005-2383694C20F5}" type="sibTrans" cxnId="{1A32876B-868E-4998-8EBD-E8B59D56BF0F}">
      <dgm:prSet/>
      <dgm:spPr/>
      <dgm:t>
        <a:bodyPr/>
        <a:lstStyle/>
        <a:p>
          <a:endParaRPr lang="ru-RU"/>
        </a:p>
      </dgm:t>
    </dgm:pt>
    <dgm:pt modelId="{03ADA631-97B8-425E-8E23-63BAD9CC20D0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766,1 МЛН.РУБЛЕЙ</a:t>
          </a:r>
        </a:p>
      </dgm:t>
    </dgm:pt>
    <dgm:pt modelId="{11F95F1F-CFBA-4BCB-968A-8D577F8CB461}" type="parTrans" cxnId="{24D4BFE0-1774-4539-851A-B85E35D6EAE6}">
      <dgm:prSet/>
      <dgm:spPr/>
      <dgm:t>
        <a:bodyPr/>
        <a:lstStyle/>
        <a:p>
          <a:endParaRPr lang="ru-RU"/>
        </a:p>
      </dgm:t>
    </dgm:pt>
    <dgm:pt modelId="{941C0833-A80A-4A50-AD32-7239EB73B379}" type="sibTrans" cxnId="{24D4BFE0-1774-4539-851A-B85E35D6EAE6}">
      <dgm:prSet/>
      <dgm:spPr/>
      <dgm:t>
        <a:bodyPr/>
        <a:lstStyle/>
        <a:p>
          <a:endParaRPr lang="ru-RU"/>
        </a:p>
      </dgm:t>
    </dgm:pt>
    <dgm:pt modelId="{8898F2A7-0734-4ED8-B63D-045C87747A25}" type="pres">
      <dgm:prSet presAssocID="{9C0DC58D-ACF4-4D2D-A108-B6431FF8F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4BCD3-2EC4-4A86-AB42-DD4FDA3F8AEF}" type="pres">
      <dgm:prSet presAssocID="{03ADA631-97B8-425E-8E23-63BAD9CC20D0}" presName="linNode" presStyleCnt="0"/>
      <dgm:spPr/>
    </dgm:pt>
    <dgm:pt modelId="{0861FF53-3263-43FF-9CB6-B1972F3F05B4}" type="pres">
      <dgm:prSet presAssocID="{03ADA631-97B8-425E-8E23-63BAD9CC20D0}" presName="parentText" presStyleLbl="node1" presStyleIdx="0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DBFB8-FD38-4C99-A508-3511B68FF1BF}" type="pres">
      <dgm:prSet presAssocID="{941C0833-A80A-4A50-AD32-7239EB73B379}" presName="sp" presStyleCnt="0"/>
      <dgm:spPr/>
    </dgm:pt>
    <dgm:pt modelId="{9D71F587-86B3-4868-A773-CE2E589E6791}" type="pres">
      <dgm:prSet presAssocID="{5222492B-9235-4F64-802E-5FF36443602B}" presName="linNode" presStyleCnt="0"/>
      <dgm:spPr/>
    </dgm:pt>
    <dgm:pt modelId="{2F272523-4ACB-4C8F-96B2-FB80D3D6EAAC}" type="pres">
      <dgm:prSet presAssocID="{5222492B-9235-4F64-802E-5FF36443602B}" presName="parentText" presStyleLbl="node1" presStyleIdx="1" presStyleCnt="2" custScaleX="277778" custLinFactNeighborX="4165" custLinFactNeighborY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451B1-F613-42EE-B6EC-C27AC513961D}" type="presOf" srcId="{03ADA631-97B8-425E-8E23-63BAD9CC20D0}" destId="{0861FF53-3263-43FF-9CB6-B1972F3F05B4}" srcOrd="0" destOrd="0" presId="urn:microsoft.com/office/officeart/2005/8/layout/vList5"/>
    <dgm:cxn modelId="{1A32876B-868E-4998-8EBD-E8B59D56BF0F}" srcId="{9C0DC58D-ACF4-4D2D-A108-B6431FF8F749}" destId="{5222492B-9235-4F64-802E-5FF36443602B}" srcOrd="1" destOrd="0" parTransId="{CBDD6930-DB6B-49E2-82A0-EF7251FC6168}" sibTransId="{BA6C68F6-D2E2-41B9-B005-2383694C20F5}"/>
    <dgm:cxn modelId="{D90246FE-BEF4-4FB9-B33B-6E14861F652D}" type="presOf" srcId="{9C0DC58D-ACF4-4D2D-A108-B6431FF8F749}" destId="{8898F2A7-0734-4ED8-B63D-045C87747A25}" srcOrd="0" destOrd="0" presId="urn:microsoft.com/office/officeart/2005/8/layout/vList5"/>
    <dgm:cxn modelId="{98095C40-512B-4E4F-8CAE-CED0FF822CA4}" type="presOf" srcId="{5222492B-9235-4F64-802E-5FF36443602B}" destId="{2F272523-4ACB-4C8F-96B2-FB80D3D6EAAC}" srcOrd="0" destOrd="0" presId="urn:microsoft.com/office/officeart/2005/8/layout/vList5"/>
    <dgm:cxn modelId="{24D4BFE0-1774-4539-851A-B85E35D6EAE6}" srcId="{9C0DC58D-ACF4-4D2D-A108-B6431FF8F749}" destId="{03ADA631-97B8-425E-8E23-63BAD9CC20D0}" srcOrd="0" destOrd="0" parTransId="{11F95F1F-CFBA-4BCB-968A-8D577F8CB461}" sibTransId="{941C0833-A80A-4A50-AD32-7239EB73B379}"/>
    <dgm:cxn modelId="{4B44642F-4A8A-4E22-B964-5DBC3DEF60CD}" type="presParOf" srcId="{8898F2A7-0734-4ED8-B63D-045C87747A25}" destId="{A7C4BCD3-2EC4-4A86-AB42-DD4FDA3F8AEF}" srcOrd="0" destOrd="0" presId="urn:microsoft.com/office/officeart/2005/8/layout/vList5"/>
    <dgm:cxn modelId="{9766ACFB-D126-444F-BC34-CF7F06F80AE5}" type="presParOf" srcId="{A7C4BCD3-2EC4-4A86-AB42-DD4FDA3F8AEF}" destId="{0861FF53-3263-43FF-9CB6-B1972F3F05B4}" srcOrd="0" destOrd="0" presId="urn:microsoft.com/office/officeart/2005/8/layout/vList5"/>
    <dgm:cxn modelId="{C8E885B0-49CB-4627-8FBB-E6F9E3F68514}" type="presParOf" srcId="{8898F2A7-0734-4ED8-B63D-045C87747A25}" destId="{22CDBFB8-FD38-4C99-A508-3511B68FF1BF}" srcOrd="1" destOrd="0" presId="urn:microsoft.com/office/officeart/2005/8/layout/vList5"/>
    <dgm:cxn modelId="{1A455A1F-8F25-4D7F-ADFD-4C26BE1B9E81}" type="presParOf" srcId="{8898F2A7-0734-4ED8-B63D-045C87747A25}" destId="{9D71F587-86B3-4868-A773-CE2E589E6791}" srcOrd="2" destOrd="0" presId="urn:microsoft.com/office/officeart/2005/8/layout/vList5"/>
    <dgm:cxn modelId="{AB83D066-669B-4EF3-85F7-8D8317055058}" type="presParOf" srcId="{9D71F587-86B3-4868-A773-CE2E589E6791}" destId="{2F272523-4ACB-4C8F-96B2-FB80D3D6EAAC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1FF53-3263-43FF-9CB6-B1972F3F05B4}">
      <dsp:nvSpPr>
        <dsp:cNvPr id="0" name=""/>
        <dsp:cNvSpPr/>
      </dsp:nvSpPr>
      <dsp:spPr>
        <a:xfrm>
          <a:off x="2404" y="20"/>
          <a:ext cx="4924412" cy="83632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indent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lvl="0" indent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lvl="0" indent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766,1 МЛН.РУБЛЕЙ</a:t>
          </a:r>
        </a:p>
      </dsp:txBody>
      <dsp:txXfrm>
        <a:off x="43230" y="40846"/>
        <a:ext cx="4842760" cy="754674"/>
      </dsp:txXfrm>
    </dsp:sp>
    <dsp:sp modelId="{2F272523-4ACB-4C8F-96B2-FB80D3D6EAAC}">
      <dsp:nvSpPr>
        <dsp:cNvPr id="0" name=""/>
        <dsp:cNvSpPr/>
      </dsp:nvSpPr>
      <dsp:spPr>
        <a:xfrm>
          <a:off x="4809" y="878185"/>
          <a:ext cx="4924412" cy="83632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0,2 МЛН.РУБЛЕЙ</a:t>
          </a:r>
        </a:p>
      </dsp:txBody>
      <dsp:txXfrm>
        <a:off x="45635" y="919011"/>
        <a:ext cx="4842760" cy="754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42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020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31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21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3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523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29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417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651723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chart" Target="../charts/chart8.xml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chart" Target="../charts/char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                  Г. БОДАЙБО И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2019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РЕСУРСЫ ТЕРРИТОРИИ</a:t>
            </a:r>
            <a:endParaRPr lang="ru-RU" sz="22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500042"/>
            <a:ext cx="88583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 МО г. Бодайбо и района составляет  9 198 600 га, из неё: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земли лесного фонда – 8 606 837,7 га; земли особо охраняемых  территорий и объектов – 585 850,3 га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земли населенных пунктов -  5 912 га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285720" y="3786190"/>
          <a:ext cx="8686800" cy="928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886"/>
                <a:gridCol w="1571636"/>
                <a:gridCol w="1571636"/>
                <a:gridCol w="1490642"/>
              </a:tblGrid>
              <a:tr h="3049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поступлений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18859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земельных участков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8 506,4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8 032,4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8 914,4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491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земельных участков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1 324,4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2 989,7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328,4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214282" y="2000240"/>
            <a:ext cx="5143536" cy="57150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Оформлено в постоянное (бессрочное) пользование, пожизненное владение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214282" y="2643182"/>
            <a:ext cx="5143536" cy="285752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Оформлено в собственность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214282" y="3000372"/>
            <a:ext cx="5143536" cy="285752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Передано в аренду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72264" y="2000240"/>
            <a:ext cx="1857388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300,9 га (6,4%)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844" y="1571612"/>
            <a:ext cx="9001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Вовлечено в хозяйственный оборот –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4 649,4 га (78,6%)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земель населенных пунктов, из них:</a:t>
            </a:r>
            <a:endParaRPr lang="ru-RU" sz="1400" dirty="0">
              <a:solidFill>
                <a:srgbClr val="4232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264" y="2500306"/>
            <a:ext cx="1857388" cy="357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516,6 га (11,2%)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72264" y="2928934"/>
            <a:ext cx="1857388" cy="357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3 831,9 га (82,4%)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158" y="3429000"/>
            <a:ext cx="878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земельных участков, тыс.руб.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34" y="5000636"/>
            <a:ext cx="821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Рекламно-разрешительная деятельность.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в бюджет МО г. Бодайбо и района привлечено дополнительно 498,5 тыс. руб. в виде платежей за установку и эксплуатацию рекламных конструкций. </a:t>
            </a:r>
          </a:p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Размер госпошлины за выдачу разрешений на установку и эксплуатацию рекламных конструкций, поступивший в бюджет района составил 20,0 тыс. руб. План выполнен на 133,3%.</a:t>
            </a:r>
          </a:p>
          <a:p>
            <a:pPr algn="just"/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643314"/>
            <a:ext cx="8858312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2019 г. в бюджет МО г. Бодайбо и района поступили доходы в сумме 1 450,3 млн. руб., что 94,4 млн. руб. выше уровня 2018 г. Из них налоговые и неналоговые доходы составили 845,1 млн. руб., что на 66,9 млн. руб. выше уровня прошлого года. 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бюджета МО г. Бодайбо и района за 2019 г. составили 1 420,8 млн. руб., что выше расходов 2018 г. на 53,1 млн. руб. или на 3,9%.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выплату заработной платы 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начислениями работникам муниципальных учреждений за отчетный  период направлено  814 млн. руб., что составляет 57,3% от общей суммы расходов бюджета. Рост расходов на оплату труда в сравнении с 2018 г. составил 66,8 млн. руб.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содержание учреждений и мероприятий социальной сферы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направлено 1 184,7 млн. руб., что составляет 83,4% от общих расходов бюджета, что свидетельствует о высокой социальной направленности бюджета.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Выделены межбюджетные трансферты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бюджетам поселений 22,7 млн. руб. и дотация на выравнивание бюджетной обеспеченности поселений в сумме 47,2 млн. 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на 01.01.2020 г. муниципальный долг отсутствует. </a:t>
            </a:r>
            <a:r>
              <a:rPr lang="ru-RU" sz="1350" b="1" dirty="0" err="1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Профицит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сложился </a:t>
            </a:r>
            <a:r>
              <a:rPr lang="ru-RU" sz="1350" b="1" dirty="0" smtClean="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29,5 млн. руб.</a:t>
            </a:r>
          </a:p>
          <a:p>
            <a:pPr algn="just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857232"/>
          <a:ext cx="4929222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4" name="Picture 2" descr="C:\Users\Светлана\Desktop\Город\168.jpg"/>
          <p:cNvPicPr>
            <a:picLocks noChangeAspect="1" noChangeArrowheads="1"/>
          </p:cNvPicPr>
          <p:nvPr/>
        </p:nvPicPr>
        <p:blipFill>
          <a:blip r:embed="rId4" cstate="print"/>
          <a:srcRect b="19231"/>
          <a:stretch>
            <a:fillRect/>
          </a:stretch>
        </p:blipFill>
        <p:spPr bwMode="auto">
          <a:xfrm>
            <a:off x="5286380" y="1500174"/>
            <a:ext cx="3714776" cy="2000264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97063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МУНИЦИПАЛЬНЫЕ ЗАКУПКИ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42918"/>
            <a:ext cx="8686800" cy="54372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Действенным механизмом эффективности расходования бюджетных средств стала контрактная система в сфере закупок товаров, работ, услуг для обеспечения муниципальных нужд.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Проведены процедуры по определению поставщиков для Администрации, финансового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управления, бюджетных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учреждений. В рамках частично переданных полномочий, проводились процедуры по размещению муниципальных заказов Кропоткинского, Артемовского, Балахнинского, Мамаканского муниципальных образований.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u="sng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Размещение муниципальных заказов  в 2019 году (тыс.руб.)</a:t>
            </a:r>
          </a:p>
          <a:p>
            <a:pPr algn="just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2500309"/>
          <a:ext cx="8789156" cy="4044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22"/>
                <a:gridCol w="1698744"/>
                <a:gridCol w="2068038"/>
                <a:gridCol w="1329452"/>
              </a:tblGrid>
              <a:tr h="6609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учреждения, организации (заказчик)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(макс.)  цена                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Цена  размещенных заказов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r>
                        <a:rPr kumimoji="0" lang="ru-RU" sz="14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экономии</a:t>
                      </a:r>
                      <a:endParaRPr kumimoji="0" lang="ru-RU" sz="14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7343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Администрация г.Бодайбо и района (включая Финансовое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управление)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35 269,5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33 942,9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1 326,6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капитального строительства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40</a:t>
                      </a:r>
                      <a:r>
                        <a:rPr lang="ru-RU" sz="14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762,8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34 585,6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6 177,2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культуры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15 207,8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13 830,8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1 377,0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8415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образования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33 566,7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27 426,1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6 140,6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Кропоткинского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29 358,3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23 013,4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6 344,9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Артемовского МО</a:t>
                      </a:r>
                      <a:endParaRPr kumimoji="0" lang="ru-RU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19 539,2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17 206,9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2 332,3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Балахнинского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8 655,8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8 282,0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373,8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14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Мамаканского </a:t>
                      </a: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8 058,6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7 261,8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796,8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190 418,5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165 549,5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24 869,0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429388" y="6286520"/>
            <a:ext cx="714380" cy="3571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00066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71672" cy="59658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42919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889 чел. (2018 г. – 912 чел.)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93,5%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3071810"/>
            <a:ext cx="6301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 рамках исполнения майских Указов Президента РФ обеспечен рост заработной платы педагогических работников образовательных учреждений.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571876"/>
            <a:ext cx="6179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образовательных организаций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3857628"/>
          <a:ext cx="6085910" cy="154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1"/>
                <a:gridCol w="1053331"/>
                <a:gridCol w="994812"/>
                <a:gridCol w="1170366"/>
              </a:tblGrid>
              <a:tr h="3567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3963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43 429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1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405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49 694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3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41 274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43 207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3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41 488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47 410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51 101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1785926"/>
          <a:ext cx="6085910" cy="121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0"/>
                <a:gridCol w="1053331"/>
                <a:gridCol w="994813"/>
                <a:gridCol w="1170366"/>
              </a:tblGrid>
              <a:tr h="2858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38 128,6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41 523,6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31 320,4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33 694,9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32 680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36 580,7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1500174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по видам образовательных  организаций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1785918" y="5643578"/>
            <a:ext cx="3571900" cy="5000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>
            <a:off x="1785918" y="6215082"/>
            <a:ext cx="3643338" cy="5000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29256" y="5643578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29388" y="5643578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58082" y="5643578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29256" y="5857892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29388" y="5857892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58082" y="5857892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29256" y="6286520"/>
            <a:ext cx="714380" cy="3571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358082" y="6312740"/>
            <a:ext cx="714380" cy="3309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928794" y="5643578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Обслуживающий персонал школ лаборанты, библиотекари, учебно-вспомогательный персонал)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57356" y="6215082"/>
            <a:ext cx="3000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Обслуживающий персонал ДОУ (помощники воспитателя, учебно-вспомогательный персонал)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00694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2017 г.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00826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29520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00694" y="5857892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19 771</a:t>
            </a:r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29256" y="6320923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16 284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9388" y="5857892"/>
            <a:ext cx="71438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26 710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88" y="630989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23 033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6644" y="5857892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30 386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58082" y="6320923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26 444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643702" y="1928802"/>
            <a:ext cx="2357454" cy="2643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проблемы кадрового обеспечения сферы образования: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старение педагогических кадров в образовательных учреждениях города и района: 47,2% составляют  педагоги пенсионного возраста (в 2018 г. – 44,4%);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сокращение количества молодых специалистов;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отток специалистов в связи с выездом из района.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2844" y="5643578"/>
            <a:ext cx="1571636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Средняя заработная плата обслуживающего персонала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572132" y="5286388"/>
            <a:ext cx="3357586" cy="1285884"/>
          </a:xfrm>
          <a:prstGeom prst="roundRect">
            <a:avLst/>
          </a:prstGeom>
          <a:solidFill>
            <a:srgbClr val="7E6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642910" y="642918"/>
            <a:ext cx="2928958" cy="1643074"/>
          </a:xfrm>
          <a:prstGeom prst="curvedRightArrow">
            <a:avLst>
              <a:gd name="adj1" fmla="val 25000"/>
              <a:gd name="adj2" fmla="val 49418"/>
              <a:gd name="adj3" fmla="val 2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33696" cy="6750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 rot="463637">
            <a:off x="654764" y="1619201"/>
            <a:ext cx="2858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9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СУММА  ИСПОЛНЕННЫХ  РАСХОДНЫХ</a:t>
            </a:r>
          </a:p>
          <a:p>
            <a:pPr>
              <a:buNone/>
            </a:pPr>
            <a:r>
              <a:rPr lang="ru-RU" sz="9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ОБЯЗАТЕЛЬСТВ  В  2019 ГОДУ</a:t>
            </a:r>
            <a:endParaRPr lang="ru-RU" sz="9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85794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766,3 МЛН. РУБЛЕЙ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4071934" y="642918"/>
          <a:ext cx="492922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85720" y="2428868"/>
            <a:ext cx="50006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 учреждениях (тыс.руб.)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500694" y="5286389"/>
            <a:ext cx="3500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60000" algn="ctr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проекта «Интеллектуальный марафон» проведен  муниципальный конкурс «Ученик года – 2019». </a:t>
            </a:r>
          </a:p>
          <a:p>
            <a:pPr indent="360000" algn="ctr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конкурсе приняли участие 6 учащихся из школ города и района. Победитель - Тахир Мадатов, ученик 11 класса СОШ № 3.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3000372"/>
          <a:ext cx="5143536" cy="378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782"/>
                <a:gridCol w="886614"/>
                <a:gridCol w="928694"/>
                <a:gridCol w="1214446"/>
              </a:tblGrid>
              <a:tr h="5451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образовательной организации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</a:tr>
              <a:tr h="417940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111,4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133,3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134,9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3961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325,3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400,0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414,5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0337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30,7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36,6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32,65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28826">
                <a:tc>
                  <a:txBody>
                    <a:bodyPr/>
                    <a:lstStyle/>
                    <a:p>
                      <a:pPr algn="l"/>
                      <a:endParaRPr kumimoji="0" lang="ru-RU" sz="12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428628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1026" name="Picture 2" descr="C:\Users\Светлана\Desktop\348.JPG"/>
          <p:cNvPicPr>
            <a:picLocks noChangeAspect="1" noChangeArrowheads="1"/>
          </p:cNvPicPr>
          <p:nvPr/>
        </p:nvPicPr>
        <p:blipFill>
          <a:blip r:embed="rId7" cstate="print"/>
          <a:srcRect l="10307" t="10527" r="17544"/>
          <a:stretch>
            <a:fillRect/>
          </a:stretch>
        </p:blipFill>
        <p:spPr bwMode="auto">
          <a:xfrm>
            <a:off x="5500694" y="2500306"/>
            <a:ext cx="3357586" cy="271464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282" y="4857760"/>
            <a:ext cx="5143536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Расходы на содержание обучающихся, воспитанников выросли за счет увеличения расходов на содержание образовательных организаций, заработную плату и страховые выплаты. На подготовку образовательных учреждений к новому учебному году было направлено 58,7 млн. руб.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Кроме того,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2019 г. появились новые расходные обязательства: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обеспечение бесплатным двухразовым питанием обучающихся с ограниченными возможностями здоровья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0,65 млн. руб.;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приобретение вычислительной техники для  МКОУ «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Перевозовская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СОШ» - 0,11 млн. 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42862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3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44" y="1500174"/>
            <a:ext cx="5572164" cy="4983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режиме пятидневной учебной недели занимается 1606 учеников (69,8% от общей численности), в 2018 году – 60%. Для нашей северной  территории это является положительным фактором. Двусменное обучение  остается в МБОУ «СОШ № 1» и МКОУ «Мамаканская СОШ».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подвозом в базовые школы  охвачен 67 школьник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реализация прав детей с ОВЗ, детей-инвалидов на получение доступного качественного образования осуществлялась по следующим направлениям: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 обучение на дому - 16 чел.;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 создание специальных классов для обучения по адаптированным основным образовательным программам - открыто  6 классов, в них обучалось 56  детей, в том числе 8 детей-инвалидов;  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инклюзивное обучение детей с ОВЗ и детей–инвалидов  в классе с детьми, не имеющими нарушений в развитии. Данной формой обучения охвачен  71 ребенок с ОВЗ и 27 детей-инвалидов;</a:t>
            </a:r>
          </a:p>
          <a:p>
            <a:pPr algn="just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реализация дополнительных образовательных программ в дистанционной форме – 2 чел.</a:t>
            </a:r>
          </a:p>
          <a:p>
            <a:pPr algn="just"/>
            <a:r>
              <a:rPr lang="ru-RU" sz="12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внедрения и использования ИКТ в образовательный процесс: 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общий парк компьютеров – 498 единиц 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мультимедийных проекторов – 106 единиц;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интерактивных досок - 42 комплекта .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обеспеченность учебниками – 98,9%, в соответствии с ФГОС – 100%.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реализации программ профессиональной подготовки :</a:t>
            </a:r>
            <a:endParaRPr lang="ru-RU" sz="1200" u="sng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базе МКОУ СОШ№ 3 г.Бодайбо обучаются 227 школьников 8-11 классов , в т.ч.  49 школьников с  ОВЗ по специальностям делопроизводитель, повар, водитель, слесарь по ремонту автомобилей.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57884" y="4429132"/>
            <a:ext cx="3143272" cy="22860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ЕГЭ выше среднеобластных показателей по 5 предметам из 13: математика, литература, география, химия, история. Ниже среднеобластных показателей по предметам:  информатика, английский язык.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Медалью «За особые успехи в учении» отмечено 3 выпускников школ района.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  выпускница  была награждена  Почетным знаком Иркутской области «Золотая медаль «За высокие достижения в обучении».</a:t>
            </a:r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291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- 10                                                                                                                                                                          Обучающихся  – 2373 чел.                                                                                                                                                                                    ( на 195 человек меньше, чем  2018 г.)</a:t>
            </a:r>
          </a:p>
        </p:txBody>
      </p:sp>
      <p:pic>
        <p:nvPicPr>
          <p:cNvPr id="1026" name="Picture 2" descr="E:\2019 год\Чествование лучших выпускников. выпускной. Выдача аттестатов\2019-06-24\657.JPG"/>
          <p:cNvPicPr>
            <a:picLocks noChangeAspect="1" noChangeArrowheads="1"/>
          </p:cNvPicPr>
          <p:nvPr/>
        </p:nvPicPr>
        <p:blipFill>
          <a:blip r:embed="rId3" cstate="print"/>
          <a:srcRect l="20512" t="10801" r="6849" b="3423"/>
          <a:stretch>
            <a:fillRect/>
          </a:stretch>
        </p:blipFill>
        <p:spPr bwMode="auto">
          <a:xfrm>
            <a:off x="5857884" y="1643050"/>
            <a:ext cx="3214710" cy="271464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E:\2017 год\Детский сад Березка и Буратино дети\Берез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5" y="3571876"/>
            <a:ext cx="4714909" cy="300039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71438" y="6357958"/>
            <a:ext cx="4714876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89916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4857752" cy="235745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Родительская плата за содержание детей в ДОУ остается неизменной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  2013  г.  и   составляет:  от 2300  до 2700 рублей, в зависимости от  пребывания ребенка в детском саду.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В целях недопущения  роста  родительской  платы   Администрацией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МО  г. Бодайбо    и  района     направлено      дополнительно      на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организацию питания в  ДОУ  5,8 млн. рублей.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На усиленное питание  детей в  группах  с  туберкулезной  интоксикацией направлено  228 тысяч рублей (в 2018 г. – 218тысяч рублей).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организацию оздоровления дошкольников направлено 894,5 тыс. руб., (в 2018 г. -783,9 тыс. руб., в 2017г.-776,0 тыс. руб.), 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15192" cy="52514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6715140" y="1571613"/>
            <a:ext cx="2428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В 2019 году приобретены и смонтированы игровые комплексы и проведены работы по благоустройству территорий: в 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/с №32 «Сказка»,  начальной школе «Радуга» и 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/с №22 «Улыбка» п. Артемовский.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357958"/>
            <a:ext cx="4786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районе решена проблема доступности дошкольных образовательных учреждений не только для детей с 3-х лет, но и для детей в возрасте от 1 года.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00043"/>
            <a:ext cx="80010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дошкольного образования оказывают  11 образовательных организаций, из них: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дошкольных образовательных учреждений – 9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общеобразовательных организаций, реализующих программы дошкольного образования - 3</a:t>
            </a:r>
          </a:p>
          <a:p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Воспитанников –1194 чел. (в 2018 году–1236 чел.)</a:t>
            </a:r>
            <a:endParaRPr lang="ru-RU" sz="13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4. В РАБОТЕ\Отчет мэра за 2019 год\2019-08-02 10-06-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4206" y="1500174"/>
            <a:ext cx="1660934" cy="22145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698" y="3024336"/>
            <a:ext cx="2267744" cy="170080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324"/>
          <a:stretch/>
        </p:blipFill>
        <p:spPr>
          <a:xfrm>
            <a:off x="6804248" y="4792872"/>
            <a:ext cx="2259194" cy="19931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l="753" t="18379" r="41689" b="274"/>
          <a:stretch/>
        </p:blipFill>
        <p:spPr>
          <a:xfrm>
            <a:off x="5062186" y="3789040"/>
            <a:ext cx="1652954" cy="165618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54206" y="5519512"/>
            <a:ext cx="1652954" cy="126648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286512" y="3714752"/>
            <a:ext cx="2786082" cy="2428892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4. В РАБОТЕ\Отчет мэра за 2019 год\i (6).jpg"/>
          <p:cNvPicPr>
            <a:picLocks noChangeAspect="1" noChangeArrowheads="1"/>
          </p:cNvPicPr>
          <p:nvPr/>
        </p:nvPicPr>
        <p:blipFill>
          <a:blip r:embed="rId2" cstate="print"/>
          <a:srcRect t="24481"/>
          <a:stretch>
            <a:fillRect/>
          </a:stretch>
        </p:blipFill>
        <p:spPr bwMode="auto">
          <a:xfrm>
            <a:off x="3073464" y="4500570"/>
            <a:ext cx="2998734" cy="15716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7" name="Picture 5" descr="C:\4. В РАБОТЕ\Отчет мэра за 2019 год\i (5).jpg"/>
          <p:cNvPicPr>
            <a:picLocks noChangeAspect="1" noChangeArrowheads="1"/>
          </p:cNvPicPr>
          <p:nvPr/>
        </p:nvPicPr>
        <p:blipFill>
          <a:blip r:embed="rId3" cstate="print"/>
          <a:srcRect b="7426"/>
          <a:stretch>
            <a:fillRect/>
          </a:stretch>
        </p:blipFill>
        <p:spPr bwMode="auto">
          <a:xfrm>
            <a:off x="214282" y="4500570"/>
            <a:ext cx="2714644" cy="15716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214282" y="6000768"/>
            <a:ext cx="5929354" cy="857232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2844" y="3214686"/>
            <a:ext cx="6072230" cy="1214446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42918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86512" y="3786190"/>
            <a:ext cx="27860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Экологическим воспитанием занимаются педагоги Станции юных натуралистов. Ими организовываются традиционные муниципальные конкурсы «Усы, лапы, хвост», конкурсы рисунков о природе, научно-исследовательская конференция «Шаг в науку».  В летние время воспитанники СЮН выезжают в полевые экспедиции, ухаживают за приусадебным участком и животными. </a:t>
            </a:r>
          </a:p>
          <a:p>
            <a:pPr algn="ctr"/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СЮН организована работа научного общества учащихся «Шаг в науку», который транслирует опыт своей деятельности в общеобразовательные учреждения района.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3214687"/>
            <a:ext cx="57864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Дома детского творчества, филиалы которого работают практически во всех поселках, разработано множество общеразвивающих программ по различным направлениям. </a:t>
            </a:r>
          </a:p>
          <a:p>
            <a:pPr algn="ctr"/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г. Дом творчества в пятый раз провел традиционный районный фестиваль  «Танцевальная мозаика», в котором принимают участие более 200 детей от 5 до 18 лет. Воспитанники танцевального коллектива «Калейдоскоп» выезжали на региональный конкурс и стали призерами. Традиционными стали и ежегодные новогодние праздники, проводимые для детей города и района. Замечательную новогоднюю сказку смогли посмотреть  более 1200 детей. </a:t>
            </a:r>
          </a:p>
          <a:p>
            <a:pPr algn="ctr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6000768"/>
            <a:ext cx="57864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оздоровительно-образовательный центр организует и проводит массовые соревнования разного уровня  для юных спортсменов и для взрослого населения. Педагогический коллектив   проводит большую организационную работу  по сдаче норм физкультурного комплекса ГТО, для этого приобретено специальное оборудование. </a:t>
            </a:r>
          </a:p>
          <a:p>
            <a:pPr algn="ctr"/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г. нормативы ГТО сдавали 28 учащихся.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00042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–3,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2 140 чел. (75,6%) 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направления:   художественное творчество; спортивное;  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социально-педагогическое; техническое;  эколого-биологическое;  туристско-краеведческое</a:t>
            </a: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4. В РАБОТЕ\Отчет мэра за 2019 год\i.jpg"/>
          <p:cNvPicPr>
            <a:picLocks noChangeAspect="1" noChangeArrowheads="1"/>
          </p:cNvPicPr>
          <p:nvPr/>
        </p:nvPicPr>
        <p:blipFill>
          <a:blip r:embed="rId5"/>
          <a:srcRect l="9201" t="25285" r="16686" b="13499"/>
          <a:stretch>
            <a:fillRect/>
          </a:stretch>
        </p:blipFill>
        <p:spPr bwMode="auto">
          <a:xfrm>
            <a:off x="142844" y="1571612"/>
            <a:ext cx="2928958" cy="16430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6" name="Picture 4" descr="E:\2019 год\День матери  в КДЦ Чествование матерей и концерт\364.JPG"/>
          <p:cNvPicPr>
            <a:picLocks noChangeAspect="1" noChangeArrowheads="1"/>
          </p:cNvPicPr>
          <p:nvPr/>
        </p:nvPicPr>
        <p:blipFill>
          <a:blip r:embed="rId6" cstate="print"/>
          <a:srcRect l="7229" t="26437" r="7085" b="5885"/>
          <a:stretch>
            <a:fillRect/>
          </a:stretch>
        </p:blipFill>
        <p:spPr bwMode="auto">
          <a:xfrm>
            <a:off x="3143240" y="1571612"/>
            <a:ext cx="3000396" cy="16430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9" name="Picture 7" descr="C:\4. В РАБОТЕ\Отчет мэра за 2019 год\i (7).jpg"/>
          <p:cNvPicPr>
            <a:picLocks noChangeAspect="1" noChangeArrowheads="1"/>
          </p:cNvPicPr>
          <p:nvPr/>
        </p:nvPicPr>
        <p:blipFill>
          <a:blip r:embed="rId7" cstate="print"/>
          <a:srcRect l="2334" r="6631" b="11538"/>
          <a:stretch>
            <a:fillRect/>
          </a:stretch>
        </p:blipFill>
        <p:spPr bwMode="auto">
          <a:xfrm>
            <a:off x="6286512" y="1571612"/>
            <a:ext cx="2786082" cy="19288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501090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42844" y="1428737"/>
            <a:ext cx="59293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Создано 14 лагерей с дневным пребыванием, отдохнуло 807 детей (в 2018 г. – 835).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Лагеря труда и отдыха – 243 подростка. Из местного бюджета направлены средства на выплату заработной платы подросткам, которая составила 9 031 руб., из них 7 081,04 руб. – средства местного бюджета, 1 950,0 руб. - материальная поддержка со стороны ОГКУ  «Центр  занятости населения г. Бодайбо». В среднем охват несовершеннолетних временным трудоустройством составил 40% от общего числа несовершеннолетних в возрасте от 14 лет.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Золотодобывающей компанией АО «Полюс Вернинское» создано 20 рабочих мест для школьников. Компания взяла на себя финансирование питания школьников и заработной платы, которая составила 19 176 руб.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течение всего лета проходила акция «Лето. Подросток. Занятость». Проводились спортивно-развлекательные, досуговые и туристические мероприятия, организованные всеми субъектами профилактики.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поселках района на базе учреждений культуры работали кружки и творческие объединения. Охват детей в них составил 584 чел. Благодаря коллективу КДЦ, продолжилась акция «Лето в парке» 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138 детей были охвачены малозатратными формами отдыха (экспедиции, многодневные походы).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 Всероссийских детских центрах «Орленок» и «Океан», в здравницах Иркутской области и в ДОЛ «Звездочка» отдохнуло 294 ребенка.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района совместно с организацией «Кочевая эвенкийская община «Тайга» была продолжена реализация проекта по организации профильного лагеря с дневным пребыванием детей в пос. Перевоз для детей коренных и малочисленных народов. В лагере отдохнуло 25 детей.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57148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всеми формами организационного отдыха охвачено 2091 чел., или 95% детей (в 2018 г. - 85%). Особое внимание уделялось организации занятости детей, состоящих на всех видах профилактического учета.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летней оздоровительной кампании составило 25,2 млн. руб., привлечено внебюджетных средств -  0,6 млн. руб.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4. В РАБОТЕ\Отчет мэра за 2019 год\летняя оздоровительная.jpg"/>
          <p:cNvPicPr>
            <a:picLocks noChangeAspect="1" noChangeArrowheads="1"/>
          </p:cNvPicPr>
          <p:nvPr/>
        </p:nvPicPr>
        <p:blipFill>
          <a:blip r:embed="rId3" cstate="print"/>
          <a:srcRect l="11765" r="11764"/>
          <a:stretch>
            <a:fillRect/>
          </a:stretch>
        </p:blipFill>
        <p:spPr bwMode="auto">
          <a:xfrm>
            <a:off x="6143636" y="1500174"/>
            <a:ext cx="2928958" cy="20493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7" name="Picture 3" descr="C:\4. В РАБОТЕ\Отчет мэра за 2019 год\летняя оздоровительная3.jpg"/>
          <p:cNvPicPr>
            <a:picLocks noChangeAspect="1" noChangeArrowheads="1"/>
          </p:cNvPicPr>
          <p:nvPr/>
        </p:nvPicPr>
        <p:blipFill>
          <a:blip r:embed="rId4" cstate="print"/>
          <a:srcRect t="24753" b="11755"/>
          <a:stretch>
            <a:fillRect/>
          </a:stretch>
        </p:blipFill>
        <p:spPr bwMode="auto">
          <a:xfrm>
            <a:off x="6143668" y="5357826"/>
            <a:ext cx="3000364" cy="14287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8" name="Picture 4" descr="C:\4. В РАБОТЕ\Отчет мэра за 2019 год\летняя оздоровительная2.jpg"/>
          <p:cNvPicPr>
            <a:picLocks noChangeAspect="1" noChangeArrowheads="1"/>
          </p:cNvPicPr>
          <p:nvPr/>
        </p:nvPicPr>
        <p:blipFill>
          <a:blip r:embed="rId5"/>
          <a:srcRect t="25928" b="14815"/>
          <a:stretch>
            <a:fillRect/>
          </a:stretch>
        </p:blipFill>
        <p:spPr bwMode="auto">
          <a:xfrm>
            <a:off x="142844" y="5643578"/>
            <a:ext cx="2928958" cy="11429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9" name="Picture 5" descr="C:\4. В РАБОТЕ\Отчет мэра за 2019 год\летняя оздоровительная1.jpg"/>
          <p:cNvPicPr>
            <a:picLocks noChangeAspect="1" noChangeArrowheads="1"/>
          </p:cNvPicPr>
          <p:nvPr/>
        </p:nvPicPr>
        <p:blipFill>
          <a:blip r:embed="rId6" cstate="print"/>
          <a:srcRect l="8208" t="13869" r="13817" b="34451"/>
          <a:stretch>
            <a:fillRect/>
          </a:stretch>
        </p:blipFill>
        <p:spPr bwMode="auto">
          <a:xfrm>
            <a:off x="3143240" y="5643578"/>
            <a:ext cx="2874329" cy="11429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30" name="Picture 6" descr="E:\2019 год\Летняя оздоровительная Лагеря с дневным пребыванием, площадки. Лето. Подросток. Занятость\День Пушкина.jpg"/>
          <p:cNvPicPr>
            <a:picLocks noChangeAspect="1" noChangeArrowheads="1"/>
          </p:cNvPicPr>
          <p:nvPr/>
        </p:nvPicPr>
        <p:blipFill>
          <a:blip r:embed="rId7" cstate="print"/>
          <a:srcRect t="3581" r="7142" b="17639"/>
          <a:stretch>
            <a:fillRect/>
          </a:stretch>
        </p:blipFill>
        <p:spPr bwMode="auto">
          <a:xfrm>
            <a:off x="6143636" y="3643314"/>
            <a:ext cx="2928958" cy="164307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214942" y="3714752"/>
            <a:ext cx="3857652" cy="714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414"/>
            <a:ext cx="86868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5"/>
            <a:ext cx="451844" cy="5715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43504" y="3714753"/>
            <a:ext cx="40004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сфере культуры работают 269 человек, 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из них  130 - специалисты,  оказывающие услуги населению  в учреждениях культуры</a:t>
            </a:r>
            <a:endParaRPr lang="ru-RU" sz="13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500174"/>
            <a:ext cx="47149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50004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	Сеть учреждений культуры  представлена  4  учреждениями,  в  составе которых  24  структурных  подразделения.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 структурных  подразделений  увеличилось  на  одну  единицу,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связи с  открытием  в  декабре  2019 г.  кинотеатра  «Витим»  в  г. Бодайбо.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42845" y="1835471"/>
          <a:ext cx="4714907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7"/>
                <a:gridCol w="785818"/>
                <a:gridCol w="785818"/>
                <a:gridCol w="857254"/>
              </a:tblGrid>
              <a:tr h="28490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300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67478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300" b="1" kern="1200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3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37 425,5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47 525,3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50 456,2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478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45 120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48 809,9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51 684,3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490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целом по отрасли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28 806,1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37 110,7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40 718,2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500298" y="3857628"/>
            <a:ext cx="278608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1590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01.04.2019 г. на 4% произведена индексация заработной платы работникам централизованной бухгалтерии, организационно–методической и хозяйственной группам, аппарату управления. </a:t>
            </a:r>
          </a:p>
          <a:p>
            <a:pPr indent="21590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основании Указа Губернатора в ноябре 2019 г. были выплачены единовременные выплаты к профессиональным праздникам от 5 до 10 тыс. руб. в зависимости от занимаемой должности. </a:t>
            </a:r>
          </a:p>
        </p:txBody>
      </p:sp>
      <p:pic>
        <p:nvPicPr>
          <p:cNvPr id="2050" name="Picture 2" descr="E:\2019 год\День работника культуры 2019\Фото\100D5300\DSC_0243.JPG"/>
          <p:cNvPicPr>
            <a:picLocks noChangeAspect="1" noChangeArrowheads="1"/>
          </p:cNvPicPr>
          <p:nvPr/>
        </p:nvPicPr>
        <p:blipFill>
          <a:blip r:embed="rId3" cstate="print"/>
          <a:srcRect l="8333" t="25000" r="4999" b="4999"/>
          <a:stretch>
            <a:fillRect/>
          </a:stretch>
        </p:blipFill>
        <p:spPr bwMode="auto">
          <a:xfrm>
            <a:off x="5072066" y="1500174"/>
            <a:ext cx="4000528" cy="21431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52" name="Picture 4" descr="E:\2019 год\День работника культуры 2019\Фото\100D5300\DSC_0226.JPG"/>
          <p:cNvPicPr>
            <a:picLocks noChangeAspect="1" noChangeArrowheads="1"/>
          </p:cNvPicPr>
          <p:nvPr/>
        </p:nvPicPr>
        <p:blipFill>
          <a:blip r:embed="rId4" cstate="print"/>
          <a:srcRect l="30574" r="18470"/>
          <a:stretch>
            <a:fillRect/>
          </a:stretch>
        </p:blipFill>
        <p:spPr bwMode="auto">
          <a:xfrm>
            <a:off x="7286644" y="4500569"/>
            <a:ext cx="1714512" cy="21431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53" name="Picture 5" descr="E:\2019 год\День работника культуры 2019\Фото\100D5300\DSC_0090.JPG"/>
          <p:cNvPicPr>
            <a:picLocks noChangeAspect="1" noChangeArrowheads="1"/>
          </p:cNvPicPr>
          <p:nvPr/>
        </p:nvPicPr>
        <p:blipFill>
          <a:blip r:embed="rId5" cstate="print"/>
          <a:srcRect l="26003" r="15298"/>
          <a:stretch>
            <a:fillRect/>
          </a:stretch>
        </p:blipFill>
        <p:spPr bwMode="auto">
          <a:xfrm flipH="1">
            <a:off x="142844" y="3857628"/>
            <a:ext cx="2286016" cy="28575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54" name="Picture 6" descr="E:\2019 год\День матери  в КДЦ Чествование матерей и концерт\133.JPG"/>
          <p:cNvPicPr>
            <a:picLocks noChangeAspect="1" noChangeArrowheads="1"/>
          </p:cNvPicPr>
          <p:nvPr/>
        </p:nvPicPr>
        <p:blipFill>
          <a:blip r:embed="rId6" cstate="print"/>
          <a:srcRect l="6012" t="16072" r="39648"/>
          <a:stretch>
            <a:fillRect/>
          </a:stretch>
        </p:blipFill>
        <p:spPr bwMode="auto">
          <a:xfrm flipH="1">
            <a:off x="5214942" y="4500571"/>
            <a:ext cx="2000264" cy="21431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357190"/>
          </a:xfrm>
        </p:spPr>
        <p:txBody>
          <a:bodyPr>
            <a:normAutofit fontScale="90000"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2019 ГОДА 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9007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2018 году утверждена Стратегия социально-экономического развития МО г. Бодайбо  и района  до 2030 года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b="1" cap="all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Основная   цель Стратегии –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400" b="1" cap="all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повышение  Уровня  благосостояния  и  качества  жизни  населения</a:t>
            </a:r>
            <a:endParaRPr lang="ru-RU" sz="1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357430"/>
            <a:ext cx="5500726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МО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г. Бодайбо и района в 2019 году характеризуются ростом основных показателей: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увеличение золотодобычи до 25,056 тонн (в 2018 г. – 24,860 тонн);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увеличение выручки от реализации продукции работ, услуг на</a:t>
            </a:r>
          </a:p>
          <a:p>
            <a:pPr algn="just">
              <a:lnSpc>
                <a:spcPct val="120000"/>
              </a:lnSpc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 3,2% до 92 795,8 млн. руб. (в 2018 г. – 89 875,5 млн.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увеличение  на 8,1% поступление налогов и сборов в бюджет муниципального района до 779,9 млн. руб. (в 2018 г. – 721,4 млн.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увеличение на 11,9% заработной платы по району работающего</a:t>
            </a:r>
          </a:p>
          <a:p>
            <a:pPr algn="just">
              <a:lnSpc>
                <a:spcPct val="120000"/>
              </a:lnSpc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населения, которая  составила в среднем 90 262,5 руб. в месяц </a:t>
            </a:r>
          </a:p>
          <a:p>
            <a:pPr algn="just">
              <a:lnSpc>
                <a:spcPct val="120000"/>
              </a:lnSpc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(в 2018 г. - 80 691,1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увеличился  на 9,8%  показатель  обеспеченности собственными доходами  бюджета МО г. Бодайбо и района на душу населения, который   составил 44,0  тыс. руб. (в 2018 г. –39,2 тыс. руб.).</a:t>
            </a:r>
          </a:p>
        </p:txBody>
      </p:sp>
      <p:pic>
        <p:nvPicPr>
          <p:cNvPr id="10" name="Picture 2" descr="C:\Users\Светлана\Desktop\В РАБОТЕ\Отчет мэра за 2018 год\image (99).jpg"/>
          <p:cNvPicPr>
            <a:picLocks noChangeAspect="1" noChangeArrowheads="1"/>
          </p:cNvPicPr>
          <p:nvPr/>
        </p:nvPicPr>
        <p:blipFill>
          <a:blip r:embed="rId3"/>
          <a:srcRect l="16500" t="5023" r="23741" b="16284"/>
          <a:stretch>
            <a:fillRect/>
          </a:stretch>
        </p:blipFill>
        <p:spPr bwMode="auto">
          <a:xfrm>
            <a:off x="5715008" y="2285992"/>
            <a:ext cx="3351506" cy="2286016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5715008" y="4643446"/>
            <a:ext cx="3357554" cy="20717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181,8 млн. рублей направлено на  строительство и реконструкцию объектов, проведение ремонтов учреждений социальной сферы, реализацию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социально-значимых проектов.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проекта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«Народные инициативы» направлено 14,6 млн. рублей.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42844" y="1428736"/>
            <a:ext cx="885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Исходя из стратегической  цели,  приоритетными  направлениями развития территории определены: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7E6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-обеспечение экономического роста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инфраструктуры;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7E6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-развитие социальной сферы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оздание благоприятной среды жизнедеятельности;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7E6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-укрепление финансово-экономической основы деятельности органов местного самоуправления.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7E6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4857752" y="4500570"/>
            <a:ext cx="4143404" cy="2000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25625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0066" cy="63249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0" y="1428736"/>
            <a:ext cx="450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деятельности учреждений культуры</a:t>
            </a:r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844" y="1714489"/>
            <a:ext cx="4429156" cy="478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Охват населения стационарными библиотечными услугами  составляет 78,7%. В библиотеки поступило 3970 экземпляров новых печатных изданий. Комплектование библиотечного фонда финансируется из бюджетов всех уровней.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2018 году активно внедрялись новые формы работы с читателями: доставка литературы  ветеранам ВОВ, на отдаленные участки золотодобывающих предприятий, в Дом-интернат для престарелых и инвалидов и в ДОЛ «Звездочка»; проводились тематические мероприятия и костюмированные литературные викторины, сюжетно-ролевые игры на открытом воздухе. В 2019 г. отрыт мобильный пункт в Детском отделении районной больницы г. Бодайбо.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Городской краеведческий музей имени В.Ф. Верещагина посетили 4 475 чел. Организовано 38 тематических выставок. Коллектив краеведческого музея активно сотрудничал с образовательными учреждениями района, принимал участие в акции «Лето. Занятость. Подросток». Всего за отчетный период 3 217 детей, что на 41% больше чем в прошлом году.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Проведено 1310 культурно-массовых мероприятий.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Число культурно-досуговых формирований - 79, в которых занимаются 1 008 чел.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Число коллективов, имеющих звание «Народный» - 4.</a:t>
            </a:r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2910" y="500043"/>
            <a:ext cx="82153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финансирования сферы культуры в бюджете района в 2019 г. составила 194 млн. рублей, или 14,4% (в 2018 г. - 12,4% и 155,7 млн.руб.) </a:t>
            </a:r>
          </a:p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областного бюджета составили 22,9 млн. рублей. 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929190" y="4500570"/>
            <a:ext cx="39290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Д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оходы от платных услуг составили 3,8 млн. руб. (в 2018 г. –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2,2 млн.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руб.).  План по доходам перевыполнен. На 2020 г. планируется значительное увеличение полученных по платным услугам средств в 4,5 раза (16,4 млн. руб.) за счет доходов от работы кинотеатра «Витим» в г. Бодайбо.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средства от платных услуг поступили в бюджет района и направлены на поддержку технического состояния зданий учреждений культуры и на проведение культурно-массовых мероприятий.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8" descr="E:\2019 год\Открытие кинотеатра. Премьера фильма Подсолнух 6.12\Фото\098.JPG"/>
          <p:cNvPicPr>
            <a:picLocks noChangeAspect="1" noChangeArrowheads="1"/>
          </p:cNvPicPr>
          <p:nvPr/>
        </p:nvPicPr>
        <p:blipFill>
          <a:blip r:embed="rId3" cstate="print"/>
          <a:srcRect l="18362" t="12245" r="28728" b="21429"/>
          <a:stretch>
            <a:fillRect/>
          </a:stretch>
        </p:blipFill>
        <p:spPr bwMode="auto">
          <a:xfrm>
            <a:off x="4857752" y="1500174"/>
            <a:ext cx="1928826" cy="14287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153" name="Picture 9" descr="E:\2019 год\Спектакль Валентины Путря\image (22).jpg"/>
          <p:cNvPicPr>
            <a:picLocks noChangeAspect="1" noChangeArrowheads="1"/>
          </p:cNvPicPr>
          <p:nvPr/>
        </p:nvPicPr>
        <p:blipFill>
          <a:blip r:embed="rId4" cstate="print"/>
          <a:srcRect l="5778"/>
          <a:stretch>
            <a:fillRect/>
          </a:stretch>
        </p:blipFill>
        <p:spPr bwMode="auto">
          <a:xfrm>
            <a:off x="6858016" y="1500174"/>
            <a:ext cx="2143140" cy="14287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154" name="Picture 10" descr="E:\2019 год\Байкальская звезда\КДЦ\1054.JPG"/>
          <p:cNvPicPr>
            <a:picLocks noChangeAspect="1" noChangeArrowheads="1"/>
          </p:cNvPicPr>
          <p:nvPr/>
        </p:nvPicPr>
        <p:blipFill>
          <a:blip r:embed="rId5" cstate="print"/>
          <a:srcRect l="3448" r="3448"/>
          <a:stretch>
            <a:fillRect/>
          </a:stretch>
        </p:blipFill>
        <p:spPr bwMode="auto">
          <a:xfrm>
            <a:off x="4857752" y="3000372"/>
            <a:ext cx="1928826" cy="138113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157" name="Picture 13" descr="https://i.mycdn.me/i?r=AyH4iRPQ2q0otWIFepML2LxRdMQcBvX7H0w8bHPf6GabOw"/>
          <p:cNvPicPr>
            <a:picLocks noChangeAspect="1" noChangeArrowheads="1"/>
          </p:cNvPicPr>
          <p:nvPr/>
        </p:nvPicPr>
        <p:blipFill>
          <a:blip r:embed="rId6" cstate="print"/>
          <a:srcRect l="7792" t="25393" r="28175" b="8188"/>
          <a:stretch>
            <a:fillRect/>
          </a:stretch>
        </p:blipFill>
        <p:spPr bwMode="auto">
          <a:xfrm>
            <a:off x="6858016" y="3000372"/>
            <a:ext cx="2143140" cy="14287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Горизонтальный свиток 23"/>
          <p:cNvSpPr/>
          <p:nvPr/>
        </p:nvSpPr>
        <p:spPr>
          <a:xfrm>
            <a:off x="6000760" y="857232"/>
            <a:ext cx="3071834" cy="6000792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71438"/>
            <a:ext cx="8686800" cy="78579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дополнительного образования </a:t>
            </a:r>
            <a:br>
              <a:rPr lang="ru-RU" sz="2000" b="1" cap="all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в сфере культуры</a:t>
            </a:r>
            <a: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57752" y="1142984"/>
            <a:ext cx="414340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1357298"/>
            <a:ext cx="3000396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2019 г. премией мэра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г. Бодайбо и района за успехи в области культуры и искусства удостоены:</a:t>
            </a:r>
          </a:p>
          <a:p>
            <a:pPr algn="ctr">
              <a:buFontTx/>
              <a:buChar char="-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Виталина Галкина и Маргарита Шешукова, активные участницы творческих коллективов досугового центра </a:t>
            </a:r>
          </a:p>
          <a:p>
            <a:pPr algn="ctr">
              <a:buFontTx/>
              <a:buChar char="-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п. Балахнинский - «Арлекино» и «Родник»; </a:t>
            </a:r>
          </a:p>
          <a:p>
            <a:pPr algn="ctr">
              <a:buFontTx/>
              <a:buChar char="-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Анна Лыткина, обучающаяся фортепианного отделения музыкальной школы г.Бодайбо.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428736"/>
            <a:ext cx="564357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МКОУ ДО «Детская музыкальная школа г. Бодайбо и района», которой в 2019 году исполнилось 60 лет, обучается 146 учащихся. Контингент обучающихся ежегодно снижается, что  обусловлено выездом людей из района.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целях раскрытия творческого потенциала и выявления одаренных детей на муниципальном уровне проведено 2 районных конкурса.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43 обучающихся музыкальных школ приняли участие в 11 заочных конкурсах и олимпиадах всероссийского и регионального уровней.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5121" name="Picture 1" descr="E:\2019 год\ДМШ 60 лет\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14620"/>
            <a:ext cx="2714644" cy="20002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122" name="Picture 2" descr="E:\2019 год\ДМШ 60 лет\793.JPG"/>
          <p:cNvPicPr>
            <a:picLocks noChangeAspect="1" noChangeArrowheads="1"/>
          </p:cNvPicPr>
          <p:nvPr/>
        </p:nvPicPr>
        <p:blipFill>
          <a:blip r:embed="rId4" cstate="print"/>
          <a:srcRect l="2632" t="26317" r="18421"/>
          <a:stretch>
            <a:fillRect/>
          </a:stretch>
        </p:blipFill>
        <p:spPr bwMode="auto">
          <a:xfrm>
            <a:off x="2928926" y="4786322"/>
            <a:ext cx="2714644" cy="18573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123" name="Picture 3" descr="E:\2019 год\ДМШ 60 лет\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786322"/>
            <a:ext cx="2714644" cy="18573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125" name="Picture 5" descr="E:\2019 год\ДМШ 60 лет\765.JPG"/>
          <p:cNvPicPr>
            <a:picLocks noChangeAspect="1" noChangeArrowheads="1"/>
          </p:cNvPicPr>
          <p:nvPr/>
        </p:nvPicPr>
        <p:blipFill>
          <a:blip r:embed="rId6" cstate="print"/>
          <a:srcRect l="8108"/>
          <a:stretch>
            <a:fillRect/>
          </a:stretch>
        </p:blipFill>
        <p:spPr bwMode="auto">
          <a:xfrm>
            <a:off x="2928926" y="2714620"/>
            <a:ext cx="2714644" cy="20002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135" name="Picture 15" descr="E:\2019 год\Премия мэра в области культуры\Анна Лыткина.jpg"/>
          <p:cNvPicPr>
            <a:picLocks noChangeAspect="1" noChangeArrowheads="1"/>
          </p:cNvPicPr>
          <p:nvPr/>
        </p:nvPicPr>
        <p:blipFill>
          <a:blip r:embed="rId7" cstate="print"/>
          <a:srcRect r="15180" b="21083"/>
          <a:stretch>
            <a:fillRect/>
          </a:stretch>
        </p:blipFill>
        <p:spPr bwMode="auto">
          <a:xfrm rot="20857227">
            <a:off x="5943276" y="3043694"/>
            <a:ext cx="1243889" cy="1597958"/>
          </a:xfrm>
          <a:prstGeom prst="roundRect">
            <a:avLst/>
          </a:prstGeom>
          <a:noFill/>
        </p:spPr>
      </p:pic>
      <p:pic>
        <p:nvPicPr>
          <p:cNvPr id="5134" name="Picture 14" descr="https://sun9-37.userapi.com/c855432/v855432097/15979/lLgxOVDclKQ.jpg"/>
          <p:cNvPicPr>
            <a:picLocks noChangeAspect="1" noChangeArrowheads="1"/>
          </p:cNvPicPr>
          <p:nvPr/>
        </p:nvPicPr>
        <p:blipFill>
          <a:blip r:embed="rId8" cstate="print"/>
          <a:srcRect l="21666" t="10462" r="24013" b="33960"/>
          <a:stretch>
            <a:fillRect/>
          </a:stretch>
        </p:blipFill>
        <p:spPr bwMode="auto">
          <a:xfrm rot="633008">
            <a:off x="7937856" y="3024177"/>
            <a:ext cx="1190349" cy="1624555"/>
          </a:xfrm>
          <a:prstGeom prst="roundRect">
            <a:avLst/>
          </a:prstGeom>
          <a:noFill/>
        </p:spPr>
      </p:pic>
      <p:pic>
        <p:nvPicPr>
          <p:cNvPr id="5136" name="Picture 16" descr="E:\2018 год\Елка мэра. социальные новогодние мероприятия. Путря спектакль\Фото\Изображение 094.jpg"/>
          <p:cNvPicPr>
            <a:picLocks noChangeAspect="1" noChangeArrowheads="1"/>
          </p:cNvPicPr>
          <p:nvPr/>
        </p:nvPicPr>
        <p:blipFill>
          <a:blip r:embed="rId9" cstate="print"/>
          <a:srcRect l="10777" t="33582" r="58210" b="12300"/>
          <a:stretch>
            <a:fillRect/>
          </a:stretch>
        </p:blipFill>
        <p:spPr bwMode="auto">
          <a:xfrm>
            <a:off x="6858016" y="3000372"/>
            <a:ext cx="1216066" cy="1571636"/>
          </a:xfrm>
          <a:prstGeom prst="round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143636" y="4786323"/>
            <a:ext cx="285752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 2014 года премия мэра выплачена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 победителям  всевозможных  конкурсов  и олимпиад,  одаренным  детям,  активным театралам,  талантливым  музыкантам .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 2018  года премия мэра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составляла 5 тысяч рублей.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премия за достижения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области культуры увеличилась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25 тысячи рублей.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3"/>
            <a:ext cx="455449" cy="57606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298086" y="2348880"/>
            <a:ext cx="2786082" cy="2857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Гастроли </a:t>
            </a:r>
            <a:r>
              <a:rPr lang="ru-RU" sz="900" b="1" i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актеров Иркутского драматического театра им. Н.П. Охлопкова</a:t>
            </a:r>
            <a:endParaRPr lang="ru-RU" sz="9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9699" y="116632"/>
            <a:ext cx="8451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ЗНАКОВЫЕ  МЕРОПРИЯТИЯ  2019 ГОДА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8026" y="2420888"/>
            <a:ext cx="3077302" cy="214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Детские </a:t>
            </a:r>
            <a:r>
              <a:rPr lang="ru-RU" sz="900" b="1" i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спектакли театральной студии «</a:t>
            </a:r>
            <a:r>
              <a:rPr lang="ru-RU" sz="900" b="1" i="1" dirty="0" err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Арлекино</a:t>
            </a:r>
            <a:r>
              <a:rPr lang="ru-RU" sz="900" b="1" i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 п. </a:t>
            </a:r>
            <a:r>
              <a:rPr lang="ru-RU" sz="900" b="1" i="1" dirty="0" err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Балахнинский</a:t>
            </a:r>
            <a:r>
              <a:rPr lang="ru-RU" sz="900" b="1" i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78" b="10418"/>
          <a:stretch/>
        </p:blipFill>
        <p:spPr>
          <a:xfrm>
            <a:off x="107505" y="764704"/>
            <a:ext cx="3117824" cy="158417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80" b="10173"/>
          <a:stretch/>
        </p:blipFill>
        <p:spPr>
          <a:xfrm>
            <a:off x="3275856" y="764704"/>
            <a:ext cx="2808312" cy="158417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t="24545"/>
          <a:stretch/>
        </p:blipFill>
        <p:spPr>
          <a:xfrm>
            <a:off x="6156176" y="764704"/>
            <a:ext cx="2916323" cy="156443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156176" y="2339588"/>
            <a:ext cx="29163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спектакли 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филармонии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t="6612" b="13221"/>
          <a:stretch/>
        </p:blipFill>
        <p:spPr>
          <a:xfrm>
            <a:off x="148026" y="2708920"/>
            <a:ext cx="3077302" cy="174648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2" r="5794"/>
          <a:stretch/>
        </p:blipFill>
        <p:spPr>
          <a:xfrm>
            <a:off x="3275856" y="2708920"/>
            <a:ext cx="2808312" cy="174648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48026" y="4437112"/>
            <a:ext cx="3077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этно-мастеров  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ДЦ п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Перевоз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Межрегиональном смотре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этнокультурных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коренных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в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Якутске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31840" y="4437112"/>
            <a:ext cx="30330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вокального коллектива «Родник»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конкурсе «Парящий Феникс» в г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Пекин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Коллектив завоевал бриллиантовый Гран-при.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41"/>
          <a:stretch/>
        </p:blipFill>
        <p:spPr>
          <a:xfrm>
            <a:off x="6156175" y="5013176"/>
            <a:ext cx="2916323" cy="158417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t="27556" r="11413"/>
          <a:stretch/>
        </p:blipFill>
        <p:spPr>
          <a:xfrm>
            <a:off x="6164857" y="2708920"/>
            <a:ext cx="2907642" cy="178321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6084169" y="4437112"/>
            <a:ext cx="30243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г.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кинотеатр «Витим». На приобретение, поставку и монтаж оборудования для показа кинофильмов направлено 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14 млн. рублей.  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89"/>
          <a:stretch/>
        </p:blipFill>
        <p:spPr>
          <a:xfrm>
            <a:off x="3262065" y="5013176"/>
            <a:ext cx="2835894" cy="158417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56" b="8974"/>
          <a:stretch/>
        </p:blipFill>
        <p:spPr>
          <a:xfrm>
            <a:off x="169888" y="5013176"/>
            <a:ext cx="3055440" cy="158417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2458088" y="3244334"/>
            <a:ext cx="1847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9888" y="6576497"/>
            <a:ext cx="89026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Дня Победы и Дня города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i.mycdn.me/i?r=AyH4iRPQ2q0otWIFepML2LxRWqV48vseMXJtraS4T6KdZg"/>
          <p:cNvPicPr>
            <a:picLocks noChangeAspect="1" noChangeArrowheads="1"/>
          </p:cNvPicPr>
          <p:nvPr/>
        </p:nvPicPr>
        <p:blipFill>
          <a:blip r:embed="rId2"/>
          <a:srcRect l="3237" t="3888" r="3624"/>
          <a:stretch>
            <a:fillRect/>
          </a:stretch>
        </p:blipFill>
        <p:spPr bwMode="auto">
          <a:xfrm>
            <a:off x="71406" y="4089800"/>
            <a:ext cx="3571900" cy="26967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3750842" y="4782628"/>
            <a:ext cx="5268780" cy="19325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72" y="44624"/>
            <a:ext cx="404580" cy="5117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038" y="902450"/>
            <a:ext cx="3205020" cy="4383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Бодайбинском районе»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548680"/>
            <a:ext cx="2214578" cy="3571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1262,1 тыс</a:t>
            </a:r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. руб. – участие в выездных соревнованиях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237058" y="980728"/>
            <a:ext cx="686870" cy="26724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0243509">
            <a:off x="6034997" y="682899"/>
            <a:ext cx="642942" cy="30698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556792"/>
            <a:ext cx="3643338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Основные показатели развития физической        культуры и спорта        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2018 г.     2019 г.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50              55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секций                                                               58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05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8    </a:t>
            </a:r>
          </a:p>
          <a:p>
            <a:endParaRPr lang="ru-RU" sz="105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Доля учащихся,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кружках и секциях (%)                        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32,4           68,3</a:t>
            </a: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физкультурой  и спортом к общему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количеству населения (%)                        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20,4        33,7</a:t>
            </a:r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493884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1 749,7 тыс. руб.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2018 г. – 1 844,2 тыс. руб.)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980728"/>
            <a:ext cx="2203189" cy="425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487,6 тыс.руб. – проведение физкультурно –оздоровительных  мероприятий</a:t>
            </a:r>
          </a:p>
        </p:txBody>
      </p:sp>
      <p:sp>
        <p:nvSpPr>
          <p:cNvPr id="13" name="Стрелка вправо 12"/>
          <p:cNvSpPr/>
          <p:nvPr/>
        </p:nvSpPr>
        <p:spPr>
          <a:xfrm rot="1248548">
            <a:off x="6014133" y="1067905"/>
            <a:ext cx="684673" cy="3139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22173" t="-3221" r="7401" b="-1"/>
          <a:stretch/>
        </p:blipFill>
        <p:spPr>
          <a:xfrm>
            <a:off x="3779912" y="1531330"/>
            <a:ext cx="1794273" cy="17547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18000" r="14770"/>
          <a:stretch/>
        </p:blipFill>
        <p:spPr>
          <a:xfrm>
            <a:off x="5681190" y="1531331"/>
            <a:ext cx="1555108" cy="17547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/>
          <a:srcRect l="11561" t="17762" r="16177"/>
          <a:stretch/>
        </p:blipFill>
        <p:spPr>
          <a:xfrm>
            <a:off x="3779912" y="3332779"/>
            <a:ext cx="1800200" cy="138210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/>
          <a:srcRect t="25049"/>
          <a:stretch/>
        </p:blipFill>
        <p:spPr>
          <a:xfrm>
            <a:off x="7308305" y="1531331"/>
            <a:ext cx="1711317" cy="17547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 l="4630" t="4676" r="12022" b="6492"/>
          <a:stretch/>
        </p:blipFill>
        <p:spPr>
          <a:xfrm>
            <a:off x="5681190" y="3346733"/>
            <a:ext cx="1555108" cy="136815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3851920" y="4786323"/>
            <a:ext cx="5022889" cy="186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2019 г. проведено 27 спортивных мероприятий городского и муниципального уровней, в рамках которых прошло  более 90 спортивных соревнований, в них приняли участие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3 465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</a:t>
            </a:r>
            <a:endParaRPr lang="ru-RU" sz="1050" b="1" i="1" dirty="0" smtClean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традиционные: Всероссийская лыжная гонка «Лыжня России»,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лыжная гонка ветеранов, легкоатлетический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пробег Бодайбо – Апрельский,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эстафета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приз газеты «Ленский шахтер»,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футболу «Седой Витим»,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 Отечества,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физкультурника и другие.</a:t>
            </a:r>
          </a:p>
          <a:p>
            <a:pPr algn="ctr"/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и сборные команды г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Бодайбо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района в 2019 г. выезжали на соревнования различного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(межмуниципальные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региональные, 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ru-RU" sz="1050" b="1" i="1" dirty="0" smtClean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 </a:t>
            </a:r>
            <a:r>
              <a:rPr lang="ru-RU" sz="1050" b="1" i="1" dirty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 33  призовых места (57,8</a:t>
            </a:r>
            <a:r>
              <a:rPr lang="ru-RU" sz="105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  <a:endParaRPr lang="ru-RU" sz="105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4" descr="https://i.mycdn.me/i?r=AyH4iRPQ2q0otWIFepML2LxRWqV48vseMXJtraS4T6KdZ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https://i.mycdn.me/i?r=AyH4iRPQ2q0otWIFepML2LxRZGCpag9L0pBrT4z4NTHzyw"/>
          <p:cNvPicPr>
            <a:picLocks noChangeAspect="1" noChangeArrowheads="1"/>
          </p:cNvPicPr>
          <p:nvPr/>
        </p:nvPicPr>
        <p:blipFill>
          <a:blip r:embed="rId9" cstate="print"/>
          <a:srcRect t="8000" r="24201"/>
          <a:stretch>
            <a:fillRect/>
          </a:stretch>
        </p:blipFill>
        <p:spPr bwMode="auto">
          <a:xfrm flipH="1">
            <a:off x="7286644" y="3357562"/>
            <a:ext cx="1714512" cy="135732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0" y="5715016"/>
            <a:ext cx="3857620" cy="1142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этом году  Бодайбинский район впервые принял участие в областном конкурсе «Кадры нового поколения для местного самоуправления». </a:t>
            </a:r>
            <a:r>
              <a:rPr lang="ru-RU" sz="11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Кострыгина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Елена </a:t>
            </a:r>
          </a:p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прошла все 3 тура конкурса. </a:t>
            </a:r>
          </a:p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Представленный ею проект одобрен членами жюри </a:t>
            </a:r>
          </a:p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 запущен  в работу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29190" y="1214422"/>
            <a:ext cx="4071966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МОЛОДЕЖНАЯ  ПОЛИТИКА</a:t>
            </a: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500042"/>
          <a:ext cx="2500330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643051"/>
            <a:ext cx="414337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Число участников - более 200 чел.</a:t>
            </a:r>
          </a:p>
          <a:p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Гражданско-патриотическое воспитание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более 40 мероприятий.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Число участников – более 1900 чел.</a:t>
            </a:r>
          </a:p>
          <a:p>
            <a:pPr>
              <a:buNone/>
            </a:pPr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Поддержка талантливой и  одаренной молодежи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Участие в программах   ВДЦ  «Океан»,  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ВДЦ  «Орленок». Выплата  стипендии  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мэра победителю  конкурса  «Ученик года»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с обучающимися ведется через общественные наркопосты, которые созданы во всех школах района. В Бодайбинском горном техникуме работает кабинет профилактики, проводится индивидуальное консультирование подростков. </a:t>
            </a: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Региональным специалистом по профилактике асоциальных явлений проводятся обучающие тренинги по подготовке волонтеров в сфере профилактики. За год 12 ребят получили навыки, помогающие им в деятельности.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более 200 профилактических мероприятий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Охвачено 2000 чел.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00364" y="1214422"/>
            <a:ext cx="1857388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«Молодежь Бодайбинского района»</a:t>
            </a:r>
            <a:endParaRPr lang="ru-RU" sz="1100" dirty="0">
              <a:solidFill>
                <a:srgbClr val="423200"/>
              </a:solidFill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>
            <a:off x="8715404" y="928670"/>
            <a:ext cx="428628" cy="714380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1332219">
            <a:off x="2968316" y="632840"/>
            <a:ext cx="411555" cy="96293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500042"/>
            <a:ext cx="5429288" cy="5715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муниципальной программы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  составляет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770,7 тысяч рублей</a:t>
            </a:r>
            <a:endParaRPr lang="ru-RU" sz="1100" dirty="0">
              <a:solidFill>
                <a:srgbClr val="4232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00496" y="4968729"/>
            <a:ext cx="51435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Мероприятия, посвященные Дню города и Дню молодежи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2019 год\День города и День молодежи. Мероприятия и Фото\2. Чемпионат по переноске жен\Фото\На сайт\DSC_0326.jpg"/>
          <p:cNvPicPr>
            <a:picLocks noChangeAspect="1" noChangeArrowheads="1"/>
          </p:cNvPicPr>
          <p:nvPr/>
        </p:nvPicPr>
        <p:blipFill>
          <a:blip r:embed="rId5" cstate="print"/>
          <a:srcRect l="6731" r="5759"/>
          <a:stretch>
            <a:fillRect/>
          </a:stretch>
        </p:blipFill>
        <p:spPr bwMode="auto">
          <a:xfrm>
            <a:off x="3500430" y="2000240"/>
            <a:ext cx="1857388" cy="15716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7" name="Picture 3" descr="E:\2019 год\День города и День молодежи. Мероприятия и Фото\2. Чемпионат по переноске жен\Фото\На сайт\DSC_06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000240"/>
            <a:ext cx="1714512" cy="15716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8" name="Picture 4" descr="E:\2019 год\День города и День молодежи. Мероприятия и Фото\4. Мама, папа, я - здоровая семья\На сайт\DSC_0129.JPG"/>
          <p:cNvPicPr>
            <a:picLocks noChangeAspect="1" noChangeArrowheads="1"/>
          </p:cNvPicPr>
          <p:nvPr/>
        </p:nvPicPr>
        <p:blipFill>
          <a:blip r:embed="rId7" cstate="print"/>
          <a:srcRect t="17148"/>
          <a:stretch>
            <a:fillRect/>
          </a:stretch>
        </p:blipFill>
        <p:spPr bwMode="auto">
          <a:xfrm>
            <a:off x="7215206" y="2000241"/>
            <a:ext cx="1836738" cy="157163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29" name="Picture 5" descr="E:\2019 год\Вручение волонтерских книжек. Спортивное меропиятие\2019-03-28\160.JPG"/>
          <p:cNvPicPr>
            <a:picLocks noChangeAspect="1" noChangeArrowheads="1"/>
          </p:cNvPicPr>
          <p:nvPr/>
        </p:nvPicPr>
        <p:blipFill>
          <a:blip r:embed="rId8" cstate="print"/>
          <a:srcRect t="17143"/>
          <a:stretch>
            <a:fillRect/>
          </a:stretch>
        </p:blipFill>
        <p:spPr bwMode="auto">
          <a:xfrm>
            <a:off x="5500694" y="5214950"/>
            <a:ext cx="2357454" cy="1357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33" name="Picture 9" descr="E:\2019 год\День города и День молодежи. Мероприятия и Фото\8. Фестиваль красок и Пена-шоу\DSC_0351.JPG"/>
          <p:cNvPicPr>
            <a:picLocks noChangeAspect="1" noChangeArrowheads="1"/>
          </p:cNvPicPr>
          <p:nvPr/>
        </p:nvPicPr>
        <p:blipFill>
          <a:blip r:embed="rId9" cstate="print"/>
          <a:srcRect t="24324"/>
          <a:stretch>
            <a:fillRect/>
          </a:stretch>
        </p:blipFill>
        <p:spPr bwMode="auto">
          <a:xfrm>
            <a:off x="4000496" y="3643314"/>
            <a:ext cx="2357454" cy="1357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34" name="Picture 10" descr="E:\2019 год\День города и День молодежи. Мероприятия и Фото\8. Фестиваль красок и Пена-шоу\DSC_0671.JPG"/>
          <p:cNvPicPr>
            <a:picLocks noChangeAspect="1" noChangeArrowheads="1"/>
          </p:cNvPicPr>
          <p:nvPr/>
        </p:nvPicPr>
        <p:blipFill>
          <a:blip r:embed="rId10" cstate="print"/>
          <a:srcRect t="19789" b="12000"/>
          <a:stretch>
            <a:fillRect/>
          </a:stretch>
        </p:blipFill>
        <p:spPr bwMode="auto">
          <a:xfrm>
            <a:off x="6429388" y="3643314"/>
            <a:ext cx="2678926" cy="1357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35" name="Picture 11" descr="E:\2019 год\Свеча памяти и митинг. День памяти и скорби\Новая папка\751.JPG"/>
          <p:cNvPicPr>
            <a:picLocks noChangeAspect="1" noChangeArrowheads="1"/>
          </p:cNvPicPr>
          <p:nvPr/>
        </p:nvPicPr>
        <p:blipFill>
          <a:blip r:embed="rId11" cstate="print"/>
          <a:srcRect l="7237" r="34867"/>
          <a:stretch>
            <a:fillRect/>
          </a:stretch>
        </p:blipFill>
        <p:spPr bwMode="auto">
          <a:xfrm flipH="1">
            <a:off x="7929586" y="5214951"/>
            <a:ext cx="1143008" cy="1357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36" name="Picture 12" descr="E:\2019 год\Волонтеры у ветеранов\005d0290-9814-4fe1-9493-3489f70ea7fa.JPG"/>
          <p:cNvPicPr>
            <a:picLocks noChangeAspect="1" noChangeArrowheads="1"/>
          </p:cNvPicPr>
          <p:nvPr/>
        </p:nvPicPr>
        <p:blipFill>
          <a:blip r:embed="rId12" cstate="print"/>
          <a:srcRect t="28906" b="29492"/>
          <a:stretch>
            <a:fillRect/>
          </a:stretch>
        </p:blipFill>
        <p:spPr bwMode="auto">
          <a:xfrm>
            <a:off x="3929082" y="5214950"/>
            <a:ext cx="1500174" cy="1357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3857620" y="6611779"/>
            <a:ext cx="51435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42844" y="3214686"/>
            <a:ext cx="5000660" cy="3429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5" name="Picture 1" descr="C:\Users\Светлана\Desktop\В РАБОТЕ\Отчет мэра за 2018 год\Изображение 007.jpg"/>
          <p:cNvPicPr>
            <a:picLocks noChangeAspect="1" noChangeArrowheads="1"/>
          </p:cNvPicPr>
          <p:nvPr/>
        </p:nvPicPr>
        <p:blipFill>
          <a:blip r:embed="rId2" cstate="print"/>
          <a:srcRect t="9236" b="6534"/>
          <a:stretch>
            <a:fillRect/>
          </a:stretch>
        </p:blipFill>
        <p:spPr bwMode="auto">
          <a:xfrm>
            <a:off x="142844" y="785794"/>
            <a:ext cx="3643338" cy="207170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0588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929058" y="625128"/>
            <a:ext cx="50720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        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г.            2019 г.  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            397 чел.          350 чел.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                                                                          48 чел.            42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            127 чел.        122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            13 чел.           15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          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209 чел.        171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29058" y="2071678"/>
            <a:ext cx="49292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2019 году обеспеченность врачами снизилась  на 7,1% по отношению к 2018 году, и составляет  62%. Обеспеченность средним медицинским персоналом ниже среднего показателя по Иркутской области  в 1,4 раза.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3214686"/>
            <a:ext cx="464347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 в район прибывает более 7 тыс. чел. для найма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сезонную работу в золотодобывающие предприятия. Данная категория граждан не учитывается в общей численности населения района, но, 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обращаясь за медицинской помощью в лечебно-профилактические учреждения района,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оказывает существенное влияние на показатели здоровья.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Анализ динамики заболеваемости взрослого населения показал, что по-прежнему, на первом месте находится заболеваемость сердечно-сосудистой системы. Вторую лидирующую позицию занимают болезни органов дыхания.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2019 г. в 1,5 раза отмечен рост случаев внебольничной пневмонии.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Инструментальные исследования позволяют увеличивать охват пациентов и выявления злокачественных новообразований, поэтому п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оказатель заболеваемости злокачественными новообразованиями остается высоким на протяжении последних нескольких лет. В 2019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выявлено 76 случаев злокачественных новообразований (в 2018 г. – 86).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Фото всего\Жесткий диск\VID (D)\Фото\разное ИНТЕРНЕТ\больница\операция\Окулисты2 029.jpg"/>
          <p:cNvPicPr>
            <a:picLocks noChangeAspect="1" noChangeArrowheads="1"/>
          </p:cNvPicPr>
          <p:nvPr/>
        </p:nvPicPr>
        <p:blipFill>
          <a:blip r:embed="rId4" cstate="print"/>
          <a:srcRect l="13462" t="17134" r="22226"/>
          <a:stretch>
            <a:fillRect/>
          </a:stretch>
        </p:blipFill>
        <p:spPr bwMode="auto">
          <a:xfrm>
            <a:off x="5286380" y="2944684"/>
            <a:ext cx="3714776" cy="371254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5072066" y="500042"/>
            <a:ext cx="3929090" cy="6215106"/>
          </a:xfrm>
          <a:prstGeom prst="roundRect">
            <a:avLst/>
          </a:prstGeom>
          <a:solidFill>
            <a:srgbClr val="FFFAE7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57148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ЗДРАВООХРАНЕНИЕ. СОТРУДНИЧЕСТВО С АДМИНИСТРАЦИЕЙ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00777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143504" y="571480"/>
            <a:ext cx="378621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2019 г. продолжилась реализация муниципальной программы  «Профилактика социально значимых заболеваний на территории Бодайбинского района», </a:t>
            </a:r>
          </a:p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исполнение мероприятий которой  </a:t>
            </a:r>
          </a:p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из бюджета района выделено 80,0 тыс. руб. </a:t>
            </a:r>
          </a:p>
          <a:p>
            <a:pPr algn="just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В рамках мероприятий: 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изготовление печатной продукции, направленной на профилактику социально значимых заболеваний, социальной рекламы по ведению здорового образа жизни. 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поддержка Всероссийских акций по профилактике наркомании и других социально-негативных явлений, единых дней тестирования и многое другое.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организация профилактических мероприятий с обучающимися и их родителями.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проведение спортивных соревнований, Дней здоровья, студенческих спартакиад и др. </a:t>
            </a:r>
          </a:p>
          <a:p>
            <a:pPr algn="just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В формате фестиваля «Здоровый город» прошло празднование Дня города 28-30 июня 2019 года. Были проведены мероприятия: «Открытый чемпионат по переноске жен», городской конкурс «Папа, мама, я – здоровая семья!», фестиваль «Азбука здоровья».</a:t>
            </a: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endParaRPr lang="ru-RU" sz="10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октябре 2019 года состоялся «круглый стол», в котором приняли участие представители Администрации района, руководители государственных учреждений, родительская общественность, медицинские работники. В ходе мероприятия были обсуждены  вопросы профилактики туберкулеза, вакцинации детей от гриппа, оказание помощи семьям, воспитывающим детей-инвалидов  и многое другое.  </a:t>
            </a:r>
            <a:endParaRPr lang="ru-RU" sz="1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71480"/>
            <a:ext cx="46434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укрепление материально-технической базы учреждений здравоохранения в 2019 г. 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направлено 2,9 млн. руб. в рамках мероприятий социально-экономического партнерства между </a:t>
            </a:r>
            <a:r>
              <a:rPr lang="ru-RU" sz="13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Администрацией г. Бодайбо и района и золотодобывающими предприятиями. Приобретено оборудование, профинансированы  ремонтные работы 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медицинских учреждениях города и района  </a:t>
            </a:r>
          </a:p>
        </p:txBody>
      </p:sp>
      <p:pic>
        <p:nvPicPr>
          <p:cNvPr id="13" name="Picture 4" descr="C:\4. В РАБОТЕ\Отчет мэра за 2019 год\Оборудование больница\радиовизиограф Humanray+ - стоматологический рентген аппарат Xelium ultra SE.JPG"/>
          <p:cNvPicPr>
            <a:picLocks noChangeAspect="1" noChangeArrowheads="1"/>
          </p:cNvPicPr>
          <p:nvPr/>
        </p:nvPicPr>
        <p:blipFill>
          <a:blip r:embed="rId3" cstate="print"/>
          <a:srcRect l="5556" r="8333"/>
          <a:stretch>
            <a:fillRect/>
          </a:stretch>
        </p:blipFill>
        <p:spPr bwMode="auto">
          <a:xfrm>
            <a:off x="142844" y="4286256"/>
            <a:ext cx="2214578" cy="23574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5" name="Picture 3" descr="C:\4. В РАБОТЕ\Отчет мэра за 2019 год\Оборудование больница\аппарат для апекслокации  Эндо Эст-Алекс 02.JPG"/>
          <p:cNvPicPr>
            <a:picLocks noChangeAspect="1" noChangeArrowheads="1"/>
          </p:cNvPicPr>
          <p:nvPr/>
        </p:nvPicPr>
        <p:blipFill>
          <a:blip r:embed="rId4" cstate="print"/>
          <a:srcRect r="8824"/>
          <a:stretch>
            <a:fillRect/>
          </a:stretch>
        </p:blipFill>
        <p:spPr bwMode="auto">
          <a:xfrm flipH="1">
            <a:off x="142844" y="2357430"/>
            <a:ext cx="2214578" cy="1857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8" name="Picture 2" descr="C:\4. В РАБОТЕ\Отчет мэра за 2019 год\Оборудование больница\монитор Фетальный lateo F-500.JPG"/>
          <p:cNvPicPr>
            <a:picLocks noChangeAspect="1" noChangeArrowheads="1"/>
          </p:cNvPicPr>
          <p:nvPr/>
        </p:nvPicPr>
        <p:blipFill>
          <a:blip r:embed="rId5" cstate="print"/>
          <a:srcRect r="29687"/>
          <a:stretch>
            <a:fillRect/>
          </a:stretch>
        </p:blipFill>
        <p:spPr bwMode="auto">
          <a:xfrm>
            <a:off x="2428860" y="2357430"/>
            <a:ext cx="2500330" cy="1857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9" name="Picture 1" descr="C:\4. В РАБОТЕ\Отчет мэра за 2019 год\Оборудование больница\наркозный аппара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4286255"/>
            <a:ext cx="2500330" cy="23574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6386" name="Picture 2" descr="https://i.mycdn.me/i?r=AyH4iRPQ2q0otWIFepML2LxRzR4sTNeUCszD2ufPDpCMSQ"/>
          <p:cNvPicPr>
            <a:picLocks noChangeAspect="1" noChangeArrowheads="1"/>
          </p:cNvPicPr>
          <p:nvPr/>
        </p:nvPicPr>
        <p:blipFill>
          <a:blip r:embed="rId7"/>
          <a:srcRect l="12066" t="22103" r="9160" b="17443"/>
          <a:stretch>
            <a:fillRect/>
          </a:stretch>
        </p:blipFill>
        <p:spPr bwMode="auto">
          <a:xfrm>
            <a:off x="5214942" y="3857628"/>
            <a:ext cx="3643338" cy="1571636"/>
          </a:xfrm>
          <a:prstGeom prst="round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785818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МЕРЫ  СОЦИАЛЬНОЙ  ПОДДЕРЖКИ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РАБОТНИКОВ  БЮДЖЕТНОЙ  СФЕРЫ  ДЛЯ  ПРИВЛЕЧЕНИЯ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 СОХРАНЕНИЯ  КАДРОВ  В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58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14348" y="2500306"/>
            <a:ext cx="7858180" cy="28575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жильём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910" y="4873720"/>
            <a:ext cx="8001056" cy="341230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348" y="1142984"/>
            <a:ext cx="7858180" cy="28575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подпрограммы «Кадровое обеспечение учреждений образования, культуры, здравоохранения </a:t>
            </a:r>
            <a:endParaRPr lang="ru-RU" sz="1200" cap="all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500174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Ежегодные денежные выплаты специалистам, прибывшим на работу в Бодайбинский район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размере 100 тыс. руб. (с высшим образованием) и  50 тыс.руб.  (со средне-специальным образованием) в течение 3-х лет. Сумма для педагогов и работников образования увеличена до 150 и 75 тыс. соответственно.</a:t>
            </a:r>
            <a:endParaRPr lang="ru-RU" sz="11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В  2019 году денежные выплаты получили: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работников образования, 1 работник культуры и 12 врачей и 18  работников  среднего медицинского персонала.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 врача получили  по 1 млн. руб. за счет государственной программы Иркутской области «Земский доктор».</a:t>
            </a:r>
            <a:endParaRPr lang="ru-RU" sz="1100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857496"/>
            <a:ext cx="585791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счет средств местного бюджета для педагогов Бодайбинского района 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была приобретена 1 квартира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За последние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лет – 26 квартир.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 предоставления частичной компенсации расходов по найму жилого помещения молодым и приглашенным специалистам  образовательных учреждений г. Бодайбо, утвержденном постановлением Администрации г. Бодайбо и района, с 2016 года педагоги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ежемесячно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получают компенсационную выплату. В 2019 году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педагогов получили выплату в размере 10 тысяч.</a:t>
            </a:r>
          </a:p>
          <a:p>
            <a:pPr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В целях обеспечения жильем работников здравоохранения, выделялись комнаты в благоустроенных общежитиях. </a:t>
            </a: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комнаты в общежитиях получили 16 чел., 28 медицинским работникам за счет средств фонда социальной поддержки работников районной больницы оплачивается наем жилья.  </a:t>
            </a:r>
          </a:p>
        </p:txBody>
      </p:sp>
      <p:pic>
        <p:nvPicPr>
          <p:cNvPr id="12289" name="Picture 1" descr="C:\Users\Светлана\Desktop\В РАБОТЕ\Отчет мэра за 2018 год\Изображение 175.jpg"/>
          <p:cNvPicPr>
            <a:picLocks noChangeAspect="1" noChangeArrowheads="1"/>
          </p:cNvPicPr>
          <p:nvPr/>
        </p:nvPicPr>
        <p:blipFill>
          <a:blip r:embed="rId3" cstate="print"/>
          <a:srcRect l="14151"/>
          <a:stretch>
            <a:fillRect/>
          </a:stretch>
        </p:blipFill>
        <p:spPr bwMode="auto">
          <a:xfrm>
            <a:off x="6201862" y="2857496"/>
            <a:ext cx="2299228" cy="17859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14282" y="5286388"/>
            <a:ext cx="82153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целях повышения образовательного ценза и закрепления специалистов в образовательных организациях г. Бодайбо и района предусмотрены  компенсационные денежные выплаты работникам,  обучающимся в средних профессиональных и высших учебных заведениях. 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 2019 г. компенсационные выплаты получили 4 педагога.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эти цели из бюджета МО г. Бодайбо и района направлено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58,7 тыс. руб.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(в 2018 г. – 62,3 тыс. руб., в 2017 г. -126,6 тыс.руб., в 2016 г. – 235,4 тыс. руб., в 2015 г. -  159,4 тыс. руб.).</a:t>
            </a:r>
          </a:p>
          <a:p>
            <a:endParaRPr lang="ru-RU" sz="11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71406" y="6143644"/>
            <a:ext cx="5786478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1406" y="5429264"/>
            <a:ext cx="5786478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406" y="2285992"/>
            <a:ext cx="5786478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406" y="3143248"/>
            <a:ext cx="5786478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06" y="642918"/>
            <a:ext cx="5786478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06" y="1785926"/>
            <a:ext cx="5786478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71462"/>
            <a:ext cx="8358246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НАСЕЛЕНИЯ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429264"/>
            <a:ext cx="5643602" cy="57150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44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 поддержке золотодобывающих предприятий организовывались благотворительные акции «Собери ребенка в школу», в рамках которой 28 детей обеспечены одеждой, обувью и  канцелярскими  принадлежностями.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929322" y="571480"/>
            <a:ext cx="3071834" cy="456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2016 года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«Семья и дети 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Бодайбинского района»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семей с детьми, находящихся в трудной жизненной ситуации, приемных семей;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социализации детей-инвалидов, интеграции их в общество;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обеспечение семей, воспитывающих детей, болеющих сахарным диабетом тест-полосками и жизненно необходимыми препаратами;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отдыха, оздоровления и занятости детей, развития семейных форм отдыха.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проведении городских и районных мероприятий, направленных на укрепление института семьи, поддержание престижа материнства и отцовства, сохранение и развитие семейных ценностей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2019 г. на исполнение мероприятий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было направлено из бюджета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 г. Бодайбо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района – 877,3 тыс.руб.,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внебюджетных – 660 тыс.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1785926"/>
            <a:ext cx="56436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  организацию   льготного   питания    в     образовательных учреждениях  направлено  из бюджета  МО г.Бодайбо    и  района 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4 347,6 тыс.руб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2285993"/>
            <a:ext cx="5643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 услуги по дополнительному образованию детей оказываются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бесплатной основе.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 2015 года  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отменена   плата 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 посещение  объектов  спорта (каток, бассейн, лыжная база)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приемных, опекаемых и  многодетных семей.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2019 г. такой мерой соцподдержки пользовались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детей. 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143249"/>
            <a:ext cx="5643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Оказывается   материальная   помощь жителям, оказавшимся в трудной жизненной ситуации. В 2019 г. помощь оказана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чел. на сумму 3 432,7 тыс. руб. </a:t>
            </a:r>
          </a:p>
          <a:p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(в 2018 г.- 90 чел. на сумму 2 688,5 тыс. руб.),  в том числе 21 семье  с детьми на сумму 897 345,0 тыс. руб. (в 2018 году 19 семей на сумму 437,7 тыс. руб.).</a:t>
            </a:r>
            <a:endParaRPr lang="ru-RU" sz="11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406" y="4000504"/>
            <a:ext cx="5786478" cy="5715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4000504"/>
            <a:ext cx="57150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 финансовой поддержке АО «Полюс Вернинское» в декабре 2019 г.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ребенка из социально незащищенных семей  были обеспечены теплой зимней одеждой (куртки, шапки, обувь).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406" y="4643446"/>
            <a:ext cx="5786478" cy="714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42844" y="4643447"/>
            <a:ext cx="56436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Создана система благотворительных мероприятий для детей («Елка мэра», «Новогодний праздник для детей-инвалидов», акция «Мороженое от волшебника» и др.). В преддверии Нового года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2 226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детей получили новогодние подарки.</a:t>
            </a:r>
            <a:endParaRPr lang="ru-RU" sz="11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42844" y="6143644"/>
            <a:ext cx="55721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Совместно с ООО «Ланта-банк» проведена традиционная благотворительная акция, в рамках которой для ребенка-инвалида приобретена коляска для ребенка-инвалида.</a:t>
            </a:r>
            <a:endParaRPr lang="ru-RU" sz="1100" dirty="0" smtClean="0"/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571481"/>
            <a:ext cx="564360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 комплекс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 социальной  поддержки  граждан  Бодайбинского района:</a:t>
            </a:r>
          </a:p>
          <a:p>
            <a:pPr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  семей, имеющих  в  своем  составе  трех  и  более детей, принятых под опеку, переданных на воспитание в приемную семью, размер родительской платы снижен на 50%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2019 г.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109 детей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посещали детский сад в соответствии с данной льготой. </a:t>
            </a:r>
            <a:endParaRPr lang="ru-RU" sz="1100" dirty="0">
              <a:solidFill>
                <a:srgbClr val="423200"/>
              </a:solidFill>
            </a:endParaRPr>
          </a:p>
        </p:txBody>
      </p:sp>
      <p:pic>
        <p:nvPicPr>
          <p:cNvPr id="1027" name="Picture 3" descr="E:\2019 год\Благотворительная елка Полюс Вернинское\925.JPG"/>
          <p:cNvPicPr>
            <a:picLocks noChangeAspect="1" noChangeArrowheads="1"/>
          </p:cNvPicPr>
          <p:nvPr/>
        </p:nvPicPr>
        <p:blipFill>
          <a:blip r:embed="rId3" cstate="print"/>
          <a:srcRect t="21094" r="4687" b="16737"/>
          <a:stretch>
            <a:fillRect/>
          </a:stretch>
        </p:blipFill>
        <p:spPr bwMode="auto">
          <a:xfrm>
            <a:off x="5929322" y="5072074"/>
            <a:ext cx="3167829" cy="1714512"/>
          </a:xfrm>
          <a:prstGeom prst="round2SameRect">
            <a:avLst/>
          </a:prstGeom>
          <a:noFill/>
          <a:ln>
            <a:solidFill>
              <a:srgbClr val="4232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15008" y="4786322"/>
            <a:ext cx="3428992" cy="1857388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5008" y="500042"/>
            <a:ext cx="3428992" cy="207170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500042"/>
            <a:ext cx="5429256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ЗАЩИТА 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8" y="71415"/>
            <a:ext cx="500033" cy="63245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2844" y="500043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 состоянию на 01.01.2020 года в учреждении числится 4 806 получателей мер социальной поддержки, из них получают льготы за счет средств федерального бюджета - 1 149 чел., из средств бюджета Иркутской области - 3 657 чел.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438" y="1500175"/>
            <a:ext cx="557213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Основной мерой социальной поддержки является выплаты социальных пособий семьям с детьми – 880 заявлений. 447 заявлений подано на меру социальной поддержки по обеспечению бесплатным питанием обучающихся в общеобразовательных учреждениях. Бесплатное питание предоставляется 1 раз в день на сумму: для возрастной группы 7-10 лет – 70 руб., для возрастной группы 11-18 лет – 81 руб.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рамках реализации государственной программы Иркутской области «Социальная поддержка населения» оказаны дополнительные меры социальной поддержки отдельным категориям граждан в виде: адресной материальной помощи - 32 чел.; государственной социальной помощи - 70 чел.; на основе социального контракта – 13 чел.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2018 г. принят Закон Иркутской области «О дополнительной мере социальной поддержки граждан, проживающих в поселке Маракан». Гражданам предоставлена единовременная социальная выплата для приобретения жилья в размере 758280 руб.Учреждением соцзащиты было поставлено на учет 247 граждан, из которых 245 чел. реализовали право на социальную выплату в течение 2018-2019 годов.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Принят закон от о дополнительной мере социальной поддержки семей в виде областного материнского (семейного) капитала. С 01.02.2019 г. размер материнского капитала составил 103 тысячи руб. Выдано 38 сертификатов, а с начала действия закона с 2012 г. всего выдано 248 сертификатов.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рамках реализации  государственной программы Иркутской области «Социальная поддержка населения» оказывались дополнительные меры социальной поддержки (материальная помощь, компенсации проезда инвалидов к месту лечения). Всего на проезд инвалидов к месту лечения и обратно в медицинские учреждения Иркутской области из областного бюджета было выделено 1700 тыс. руб.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 2019 г. были установлены новые меры социальной поддержки для семей, имеющим детей: ежемесячная денежная выплата семьям, воспитывающим детей-инвалидов со злокачественными образованиями; компенсация проезда для детей-инвалидов со злокачественными образованиями и сопровождающим их лицам на лечение до г. Москва.</a:t>
            </a:r>
          </a:p>
          <a:p>
            <a:pPr algn="just">
              <a:buFontTx/>
              <a:buChar char="-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715008" y="500043"/>
            <a:ext cx="342899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Сотрудниками учреждения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 с Комплексным центром социального</a:t>
            </a:r>
            <a:r>
              <a:rPr kumimoji="0" lang="ru-RU" sz="1050" b="1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обслуживания</a:t>
            </a:r>
            <a:r>
              <a:rPr kumimoji="0" lang="ru-RU" sz="105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была организована работа по сбору необходимых вещей и продуктов питания  для пострадавших</a:t>
            </a: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 паводков в мае-июне 2019 года.</a:t>
            </a:r>
            <a:r>
              <a:rPr kumimoji="0" lang="ru-RU" sz="105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50" b="1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Сотрудники выезжали в территории, пострадавшие от паводка и оказывали помощь организации работы по предоставлению пострадавшим семьям мер социальной поддержки.</a:t>
            </a:r>
            <a:endParaRPr kumimoji="0" lang="ru-RU" sz="1050" b="1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Организовано 12 выездных встреч с населением, проводились консультации на обращения по предоставлению мер социальной поддержки.</a:t>
            </a:r>
            <a:endParaRPr kumimoji="0" lang="ru-RU" sz="1050" b="1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 descr="E:\2019 год\Награждение победителей Почетная семья Иркутской области\2019-04-08\168.JPG"/>
          <p:cNvPicPr>
            <a:picLocks noChangeAspect="1" noChangeArrowheads="1"/>
          </p:cNvPicPr>
          <p:nvPr/>
        </p:nvPicPr>
        <p:blipFill>
          <a:blip r:embed="rId4" cstate="print"/>
          <a:srcRect l="24780" t="36878" r="12142" b="5483"/>
          <a:stretch>
            <a:fillRect/>
          </a:stretch>
        </p:blipFill>
        <p:spPr bwMode="auto">
          <a:xfrm>
            <a:off x="5715008" y="2643182"/>
            <a:ext cx="3428993" cy="214314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857884" y="4864112"/>
            <a:ext cx="31432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Администрацией г. Бодайбо и района в 2019 году оказана финансовая помощь учреждениям социальной защиты в организации и    проведении мероприятий:</a:t>
            </a:r>
          </a:p>
          <a:p>
            <a:pPr algn="just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форум приемных родителей;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этап конкурса «Почетная семья;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международный День семьи;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празднование 75-й годовщины Победы в ВОВ и другие.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285728"/>
            <a:ext cx="8215370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 счет бюджетных средств разного уровня реализованы крупные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социальные инвестиционные проекты: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737"/>
            <a:ext cx="5429288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135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строительству школы в пос. Мамакан;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35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реконструкции Культурно-досугового центра г. Бодайбо;</a:t>
            </a:r>
          </a:p>
          <a:p>
            <a:pPr algn="just"/>
            <a:r>
              <a:rPr lang="ru-RU" sz="135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-проведены работы по оснащению современным оборудованием киноаппаратного помещения КДЦ.  У бодайбинцев появилась возможность смотреть лучшие образцы отечественного и зарубежного проката в отличном качестве и удобной обстановке.</a:t>
            </a:r>
          </a:p>
          <a:p>
            <a:pPr algn="just">
              <a:buFontTx/>
              <a:buChar char="-"/>
            </a:pPr>
            <a:r>
              <a:rPr lang="ru-RU" sz="135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реконструкции и благоустройству</a:t>
            </a:r>
          </a:p>
          <a:p>
            <a:pPr algn="just"/>
            <a:r>
              <a:rPr lang="ru-RU" sz="135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детского оздоровительного лагеря «Звездочка». Количество отдохнувших детей увеличилось до 240 человек, в том числе из малообеспеченных и многодетных семей.</a:t>
            </a:r>
          </a:p>
          <a:p>
            <a:pPr algn="just"/>
            <a:r>
              <a:rPr lang="ru-RU" sz="135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-в рамках проекта «Народные инициативы» в 2019 г. выполнены работы  по благоустройству сквера Победы.</a:t>
            </a:r>
          </a:p>
          <a:p>
            <a:endParaRPr lang="ru-RU" sz="1300" b="1" dirty="0" smtClean="0">
              <a:solidFill>
                <a:srgbClr val="7055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rgbClr val="7055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19 год\Мэр. Строительство школы Мамакан. Колобовщина клуб\100D5300\DSC_0015.JPG"/>
          <p:cNvPicPr>
            <a:picLocks noChangeAspect="1" noChangeArrowheads="1"/>
          </p:cNvPicPr>
          <p:nvPr/>
        </p:nvPicPr>
        <p:blipFill>
          <a:blip r:embed="rId3" cstate="print"/>
          <a:srcRect r="3571"/>
          <a:stretch>
            <a:fillRect/>
          </a:stretch>
        </p:blipFill>
        <p:spPr bwMode="auto">
          <a:xfrm>
            <a:off x="5619423" y="1571611"/>
            <a:ext cx="3381733" cy="25717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51" name="Picture 3" descr="E:\2019 год\Байкальская звезда\КДЦ\5.JPG"/>
          <p:cNvPicPr>
            <a:picLocks noChangeAspect="1" noChangeArrowheads="1"/>
          </p:cNvPicPr>
          <p:nvPr/>
        </p:nvPicPr>
        <p:blipFill>
          <a:blip r:embed="rId4" cstate="print"/>
          <a:srcRect l="11414" r="2978"/>
          <a:stretch>
            <a:fillRect/>
          </a:stretch>
        </p:blipFill>
        <p:spPr bwMode="auto">
          <a:xfrm>
            <a:off x="3500430" y="4286256"/>
            <a:ext cx="3214710" cy="242889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53" name="Picture 5" descr="E:\2019 год\Народные инициативы. Кино. КДЦ 2019 год и результаты за все время\SRYK5708.JPG"/>
          <p:cNvPicPr>
            <a:picLocks noChangeAspect="1" noChangeArrowheads="1"/>
          </p:cNvPicPr>
          <p:nvPr/>
        </p:nvPicPr>
        <p:blipFill>
          <a:blip r:embed="rId5" cstate="print"/>
          <a:srcRect l="24556" t="27503"/>
          <a:stretch>
            <a:fillRect/>
          </a:stretch>
        </p:blipFill>
        <p:spPr bwMode="auto">
          <a:xfrm>
            <a:off x="6858016" y="4286256"/>
            <a:ext cx="2123376" cy="242889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54" name="Picture 6" descr="E:\2019 год\Летняя оздоровительная кампания Мэр. Подготовка лагеря Звездочка\2019-06-04\052.JPG"/>
          <p:cNvPicPr>
            <a:picLocks noChangeAspect="1" noChangeArrowheads="1"/>
          </p:cNvPicPr>
          <p:nvPr/>
        </p:nvPicPr>
        <p:blipFill>
          <a:blip r:embed="rId6" cstate="print"/>
          <a:srcRect b="4167"/>
          <a:stretch>
            <a:fillRect/>
          </a:stretch>
        </p:blipFill>
        <p:spPr bwMode="auto">
          <a:xfrm>
            <a:off x="71406" y="4286256"/>
            <a:ext cx="3357554" cy="242889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64294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ИНЖЕНЕРНАЯ  ИНФРАСТРУКТУРА.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14678" y="3929066"/>
            <a:ext cx="5857916" cy="27860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Светлана\Desktop\Opera Снимок_2020-04-23_092612_www.youtube.c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905" y="928670"/>
            <a:ext cx="2991689" cy="157163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286116" y="3929066"/>
            <a:ext cx="5715040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сентябре 2019 г. в районе сложилась критическая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ситуация с содержанием автомобильных дорог общего пользования регионального и межмуниципального значения. В Прокуратуру Иркутской области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направлено соответствующее обращение работе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руководства дорожной службы.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 автомобильные дороги района общей протяженностью 500 км находятся в собственности правительства Иркутской области, оперативным управлением занимается дирекция по строительству и эксплуатации, содержанием – филиал Бодайбинский. В связи с большим с трафиком </a:t>
            </a:r>
            <a:r>
              <a:rPr lang="ru-RU" sz="105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высокотоннажной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техники золотодобывающих предприятий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и сложным рельефом, дорожное полотно быстро изнашивается и требует постоянного обслуживания в целях безопасной перевозки людей и детей.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По дорогам осуществляется движение пассажирского транспорта, а в период учебного процесса – перевозка учащихся.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Проблемой своевременного и качественного содержания дорог является низкая оснащенность филиала дорожной техникой. Администрация неоднократно обращалась в Правительство Иркутской области с просьбой рассмотреть возможность оснащения дорожной техникой, но до настоящего времени ничего не изменилось. </a:t>
            </a:r>
            <a:endParaRPr lang="ru-RU" dirty="0"/>
          </a:p>
        </p:txBody>
      </p:sp>
      <p:pic>
        <p:nvPicPr>
          <p:cNvPr id="1027" name="Picture 3" descr="C:\Users\Светлана\Desktop\Opera Снимок_2020-04-23_092639_ww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928670"/>
            <a:ext cx="2707493" cy="157163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28" name="Picture 4" descr="C:\Users\Светлана\Desktop\Opera Снимок_2020-04-23_092706_www.youtube.com.png"/>
          <p:cNvPicPr>
            <a:picLocks noChangeAspect="1" noChangeArrowheads="1"/>
          </p:cNvPicPr>
          <p:nvPr/>
        </p:nvPicPr>
        <p:blipFill>
          <a:blip r:embed="rId5"/>
          <a:srcRect t="25000"/>
          <a:stretch>
            <a:fillRect/>
          </a:stretch>
        </p:blipFill>
        <p:spPr bwMode="auto">
          <a:xfrm>
            <a:off x="3286116" y="2571744"/>
            <a:ext cx="2700006" cy="1285884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1029" name="Picture 5" descr="C:\Users\Светлана\Desktop\Opera Снимок_2020-04-23_095625_www.youtube.co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2571744"/>
            <a:ext cx="3000396" cy="1285884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71406" y="1571612"/>
            <a:ext cx="29289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2019 г. продолжились работы по модернизации системы теплоснабжения Бодайбинского района. Проводилась подготовка технического задания для решения проблемы переключения нагрузки ЦОК №2 на ЦОК №1 с целью ухода от дорогостоящих энергетических ресурсов. Выполнение работ планируется проводить в 2020-2021 г.г.  Окончание работ планируется в 2021 г.</a:t>
            </a:r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E:\2018 год\Тепловодоканал 15 лет ТВК\ФОТО\Фото\ТВК Модернизация\котельная уголь 002.jpg"/>
          <p:cNvPicPr>
            <a:picLocks noChangeAspect="1" noChangeArrowheads="1"/>
          </p:cNvPicPr>
          <p:nvPr/>
        </p:nvPicPr>
        <p:blipFill>
          <a:blip r:embed="rId7" cstate="print"/>
          <a:srcRect l="13605" r="27322"/>
          <a:stretch>
            <a:fillRect/>
          </a:stretch>
        </p:blipFill>
        <p:spPr bwMode="auto">
          <a:xfrm>
            <a:off x="71406" y="3786190"/>
            <a:ext cx="3000396" cy="2928958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9001156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500042"/>
            <a:ext cx="7643866" cy="7143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Мероприятия по строительству, реконструкции и ремонту осуществлялись в рамках муниципальной программы «Строительство, реконструкция, капитальные и текущие ремонты объектов муниципальной собственности МО г. Бодайбо и района». В 2019 г. на эти цели было направлено 181, 8 млн. руб.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1438" y="3500438"/>
            <a:ext cx="314324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продолжение работ по строительству школы на 250 учащихся в п. Мамакан инвестировано - 114,9 млн. рублей.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Возведение здания учебного учреждения ведется в рамках установленного графика. Выполнены каркас здания, практически завершены бетонные работы. Объект планируется сдать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декабре 2020 г. 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5643579"/>
            <a:ext cx="3143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Капитальные и текущие ремонты: 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- объектов образования    32 178 тыс.руб.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- объектов культуры         30 617 тыс.руб.     </a:t>
            </a:r>
          </a:p>
          <a:p>
            <a:pPr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86116" y="1643050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Бюджет МО                       57,7  млн.руб.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Обл. бюджет                      104,4 млн.руб.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Внебюджетные средства 19,6 млн.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1406711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57554" y="4286256"/>
            <a:ext cx="292895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Капитальный ремонт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 «Звездочка» - 13 659 тыс.руб. Выполнены работы по капитальному ремонту корпуса «Фантазия», бытовых зданий, благоустройству территории.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429388" y="3786190"/>
            <a:ext cx="2643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мероприятия по проекту «Народные инициативы» выделено из областного  местного бюджетов 6,8 млн. руб. Проведены капитальные работы по благоустройству сквера на территории  КДЦ г. Бодайбо. Работы выполнены в рамках подготовки к празднованию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75-летия Победы. </a:t>
            </a:r>
          </a:p>
        </p:txBody>
      </p:sp>
      <p:pic>
        <p:nvPicPr>
          <p:cNvPr id="2050" name="Picture 2" descr="C:\1. 2020\Мэр. Строительство школы апрель 2020\2020-04-09\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357298"/>
            <a:ext cx="3143272" cy="2190744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1" name="Picture 3" descr="E:\2019 год\Открытие лагеря Звездочка\2019-07-04\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357430"/>
            <a:ext cx="2928958" cy="1905013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2" name="Picture 4" descr="C:\Users\Светлана\Desktop\Сквер победы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406" y="1357298"/>
            <a:ext cx="2643188" cy="242889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3" name="Picture 5" descr="E:\2019 год\Мэр. Строительство школы Мамакан. Колобовщина клуб\100D5300\DSC_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0857" y="5214950"/>
            <a:ext cx="2821737" cy="1571636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5" name="Picture 7" descr="http://skaskabdb.uobodaibo.ru/_ph/1/2/692190265.jpg"/>
          <p:cNvPicPr>
            <a:picLocks noChangeAspect="1" noChangeArrowheads="1"/>
          </p:cNvPicPr>
          <p:nvPr/>
        </p:nvPicPr>
        <p:blipFill>
          <a:blip r:embed="rId7"/>
          <a:srcRect b="10714"/>
          <a:stretch>
            <a:fillRect/>
          </a:stretch>
        </p:blipFill>
        <p:spPr bwMode="auto">
          <a:xfrm>
            <a:off x="71406" y="5000636"/>
            <a:ext cx="3357586" cy="1785950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              </a:t>
            </a:r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 ТРАНСПОРТНОЙ  ДОСТУПНОСТИ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5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42844" y="785794"/>
            <a:ext cx="5000660" cy="1500198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- 579 км.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местного значения  - 186 км, в том числе с твердым покрытием – 74 км, из них с усовершенствованным покрытием – 44 км.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Обслуживанием и ремонтом дорог занимается  филиал «Бодайбинский» ОАО «Дорожная служба Иркутской области». Большую помощь и поддержку в содержании отдельных участков дорог оказывают золотодобывающие предприятия района.</a:t>
            </a:r>
            <a:endParaRPr lang="ru-RU" sz="12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357430"/>
            <a:ext cx="5072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 организации транспортного обслуживания населения по  маршрутам 	Бодайбо-Перевоз, Бодайбо-Васильевский, Бодайбо–Артемовский, Бодайбо–Балахнинский  и Бодайбо-Мамакан в 2019 г. в бюджете района  была предусмотрена субсидия на   возмещение  затрат в  размере  6 176,8 тыс. руб. (освоено – 5627,9 тыс. руб.) Заключены муниципальные  контракты с ООО «УК ГОРОД» и ИП Зобнин М.А. </a:t>
            </a: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Светлана\Desktop\В РАБОТЕ\Отчет мэра за 2018 год\Новый мерс администрация\KFEC1781.JPG"/>
          <p:cNvPicPr>
            <a:picLocks noChangeAspect="1" noChangeArrowheads="1"/>
          </p:cNvPicPr>
          <p:nvPr/>
        </p:nvPicPr>
        <p:blipFill>
          <a:blip r:embed="rId3" cstate="print"/>
          <a:srcRect t="22222" r="16204"/>
          <a:stretch>
            <a:fillRect/>
          </a:stretch>
        </p:blipFill>
        <p:spPr bwMode="auto">
          <a:xfrm>
            <a:off x="7215206" y="785794"/>
            <a:ext cx="1857388" cy="1285884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357818" y="2500306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лана\Desktop\В РАБОТЕ\Отчет мэра за 2018 год\Новый мерс администрация\QSAR0461.JPG"/>
          <p:cNvPicPr>
            <a:picLocks noChangeAspect="1" noChangeArrowheads="1"/>
          </p:cNvPicPr>
          <p:nvPr/>
        </p:nvPicPr>
        <p:blipFill>
          <a:blip r:embed="rId4" cstate="print"/>
          <a:srcRect b="3268"/>
          <a:stretch>
            <a:fillRect/>
          </a:stretch>
        </p:blipFill>
        <p:spPr bwMode="auto">
          <a:xfrm>
            <a:off x="5286380" y="785794"/>
            <a:ext cx="1857388" cy="1285884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9" name="Загнутый угол 18"/>
          <p:cNvSpPr/>
          <p:nvPr/>
        </p:nvSpPr>
        <p:spPr>
          <a:xfrm>
            <a:off x="5286380" y="5143512"/>
            <a:ext cx="3786182" cy="1571636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Для доставки спортивных, творческих коллективов Бодайбинского района до станции ВСЖД «Таксимо» и обратно приобретен комфортабельный микроавтобус «Mercedes-Benz-223210», что существенно сказывается на экономии бюджета и позволяет отказаться от дорогостоящих услуг индивидуальных предпринимателей. </a:t>
            </a:r>
            <a:endParaRPr lang="ru-RU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6" name="Picture 4" descr="https://uobrbes.okis.ru/files/6/1/2/612/%D0%90%D0%B2%D1%82%D0%BE%D0%BB%D0%B8%D1%86%D0%B5%D0%BD%D0%B7%D0%B8%D1%80%D0%BE%D0%B2%D0%B0%D0%BD%D0%B8%D0%B5.jpg"/>
          <p:cNvPicPr>
            <a:picLocks noChangeAspect="1" noChangeArrowheads="1"/>
          </p:cNvPicPr>
          <p:nvPr/>
        </p:nvPicPr>
        <p:blipFill>
          <a:blip r:embed="rId5" cstate="print"/>
          <a:srcRect t="16250" r="16344"/>
          <a:stretch>
            <a:fillRect/>
          </a:stretch>
        </p:blipFill>
        <p:spPr bwMode="auto">
          <a:xfrm>
            <a:off x="214282" y="3714752"/>
            <a:ext cx="4929222" cy="29558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198" name="Picture 6" descr="https://babyzzz.ru/wp-content/uploads/2019/06/post_5d021f0a7e3c8.jpg"/>
          <p:cNvPicPr>
            <a:picLocks noChangeAspect="1" noChangeArrowheads="1"/>
          </p:cNvPicPr>
          <p:nvPr/>
        </p:nvPicPr>
        <p:blipFill>
          <a:blip r:embed="rId6"/>
          <a:srcRect l="14724" t="9816" b="4372"/>
          <a:stretch>
            <a:fillRect/>
          </a:stretch>
        </p:blipFill>
        <p:spPr bwMode="auto">
          <a:xfrm>
            <a:off x="5286380" y="2143115"/>
            <a:ext cx="3786214" cy="285752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142852"/>
            <a:ext cx="8358246" cy="357190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СОЦИАЛЬНО –ЭКОНОМИЧЕСКОЕ СОТРУДНИЧЕСТВО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1357298"/>
            <a:ext cx="5357818" cy="5286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 поддержке бизнес-партнеров АО «Вернинское», АО «ЗДК «Лензолото», ПАО «Высочайший», ЗАО АС «Витим», ООО «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Угахан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», ООО «Друза», ЗАО ГПП «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Реткон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», ООО АС «Иркутская», ООО АС «Лена», ООО «ЗРК» 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Грейн-Старт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  проведены: 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работы по реконструкции здания кинотеатра «Витим» 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- 11 091,1 тыс. руб.;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реконструкция стадиона «Труд» с установкой новых трибун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- 8 341,4 тыс. руб.;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капитальный ремонт  жилого корпуса «Фантазия»,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благоустройство  территории ДОЛ «Звездочка» - 6 727,5 тыс. руб.;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укладка тротуарной плитки на территории, прилегающей к парку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-1 513,2 тыс. руб.;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ремонтные работы в ГОКУ «Специальная (коррекционная)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школа г. Бодайбо» - 4 333,0 тыс. руб.;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ремонтные работы ясельного корпуса МКДОУ № 5 «Брусничка» -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1 500,0 тыс. руб.;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ремонтные работы в Бодайбинском доме-интернате для инвалидов </a:t>
            </a:r>
          </a:p>
          <a:p>
            <a:pPr lvl="0" indent="3600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 лиц пожилого возраста – 3 667 тыс. 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Оказана финансовая помощь: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Образовательным организациям на укрепление материально-технической базы - более 3 млн. руб.; 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ОГБУЗ «Районная больница г. Бодайбо» - на приобретение медицинского оборудования - 2 905 тыс. руб.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ОГКУ «Управление социальной защиты населения по Бодайбинскому району» на приобретение легкового автомобиля на сумму 1 168 тыс. руб.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Оплачен проезд учащимся Кропоткинской школы в рамках  туристической поездки в г. Новосибирск в период весенних каникул, приобретено компьютерное оборудование.</a:t>
            </a:r>
          </a:p>
          <a:p>
            <a:r>
              <a:rPr lang="ru-RU" sz="1100" dirty="0" smtClean="0"/>
              <a:t> </a:t>
            </a:r>
          </a:p>
          <a:p>
            <a:pPr lvl="0" indent="360000" fontAlgn="base">
              <a:spcBef>
                <a:spcPct val="0"/>
              </a:spcBef>
              <a:buFont typeface="Wingdings" pitchFamily="2" charset="2"/>
              <a:buChar char="ü"/>
            </a:pP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500042"/>
            <a:ext cx="81439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Администрацией  Бодайбинского  района  выстроены  конструктивные  взаимоотношения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бизнесом,  что  позволило  привлечь  в  2019 году  на решение социально-значимых  задач 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78,6 млн. руб. (в 2018 г. – 75,9 млн. руб.).</a:t>
            </a:r>
            <a:endParaRPr lang="ru-RU" sz="1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11765" b="5882"/>
          <a:stretch>
            <a:fillRect/>
          </a:stretch>
        </p:blipFill>
        <p:spPr bwMode="auto">
          <a:xfrm>
            <a:off x="5429255" y="1357298"/>
            <a:ext cx="3571901" cy="200026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1" name="Picture 3" descr="C:\Users\Светлана\Desktop\druzhba_vsegda_pomozhet_720_480.jpg"/>
          <p:cNvPicPr>
            <a:picLocks noChangeAspect="1" noChangeArrowheads="1"/>
          </p:cNvPicPr>
          <p:nvPr/>
        </p:nvPicPr>
        <p:blipFill>
          <a:blip r:embed="rId4"/>
          <a:srcRect t="8588" r="9787"/>
          <a:stretch>
            <a:fillRect/>
          </a:stretch>
        </p:blipFill>
        <p:spPr bwMode="auto">
          <a:xfrm>
            <a:off x="7155542" y="3429000"/>
            <a:ext cx="1845614" cy="16430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172" name="Picture 4" descr="C:\Users\Светлана\Desktop\dsc082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3429000"/>
            <a:ext cx="1643074" cy="16430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174" name="Picture 6" descr="http://kropotkin-sosh2.uobodaibo.ru/foto2020/IMG-20200221-WA0105.jpg"/>
          <p:cNvPicPr>
            <a:picLocks noChangeAspect="1" noChangeArrowheads="1"/>
          </p:cNvPicPr>
          <p:nvPr/>
        </p:nvPicPr>
        <p:blipFill>
          <a:blip r:embed="rId6"/>
          <a:srcRect t="23841" b="13576"/>
          <a:stretch>
            <a:fillRect/>
          </a:stretch>
        </p:blipFill>
        <p:spPr bwMode="auto">
          <a:xfrm>
            <a:off x="5429256" y="5143512"/>
            <a:ext cx="3571900" cy="150019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714744" y="5786454"/>
            <a:ext cx="5286412" cy="64294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14744" y="4643446"/>
            <a:ext cx="5286412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71414"/>
            <a:ext cx="8429684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 –ЭКОНОМИЧЕСКОЕ СОТРУДНИЧЕСТВО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92" y="71415"/>
            <a:ext cx="523080" cy="66160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1500174"/>
            <a:ext cx="3500462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Доброй традицией стало поздравление ветеранов Великой Отечественной войны, вдов ветеранов, тружеников тыла с праздниками. </a:t>
            </a:r>
          </a:p>
          <a:p>
            <a:pPr algn="just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Кроме того, золотодобывающими предприятиями постоянно оказывается финансовая помощь гражданам, попавшим в трудную жизненную ситуацию, инвалидам, детям-инвалидам.  Средства выделяются на оплату проезда в областные медицинские учреждения для диагностирования заболеваний, обследований,  лечения, реабилитацию, на приобретение санаторных путевок, ремонт жилья пожилым гражданам, приобретение одежды и обуви для детей, проживающих в малообеспеченных семьях, на приобретение медикаментов, продуктовых и продовольственных подарков нуждающимся. </a:t>
            </a:r>
          </a:p>
          <a:p>
            <a:pPr lvl="0" algn="just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2019 году такую помощь получили 106 граждан на сумму 3 536,8 тыс. руб. </a:t>
            </a:r>
          </a:p>
          <a:p>
            <a:pPr lvl="0" algn="just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благотворительных акциях принимают участие и индивидуальные предприниматели. В преддверии Дня Победы оказана поддержка в виде праздничных продуктовых наборов (70 шт.) для участников и ветеранов Великой Отечественной войны, тружеников тыла. </a:t>
            </a:r>
          </a:p>
          <a:p>
            <a:pPr algn="just"/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6182" y="4643446"/>
            <a:ext cx="5072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Золотодобывающие предприятия принимают активное участие в культурной жизни Бодайбинского района, оказывают финансовую поддержку в проведении городских и районных  культурно-массовых мероприятий и праздников: День Победы, День города, День знаний,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День семьи, любви и верности, День молодежи,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проводят благотворительные акции для детей в новогодние праздники и др.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00043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средств направлена на строительство и капитальный ремонт объектов;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приоритетных задач образовательных организаций и учреждений культуры;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проживания граждан, оказание адресной помощи 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городских и районных мероприятий – более 75%.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5786454"/>
            <a:ext cx="50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оказывается финансовая поддержка на осуществление текущей деятельности Совета ветеранов и Общества инвалидов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Бодайбо. В 2019 году она составила 1 765,7 тыс. руб.</a:t>
            </a:r>
          </a:p>
        </p:txBody>
      </p:sp>
      <p:pic>
        <p:nvPicPr>
          <p:cNvPr id="1026" name="Picture 2" descr="F:\2018 год\Торжественный прием мэра 8 мая\Фото\Изображение 031.jpg"/>
          <p:cNvPicPr>
            <a:picLocks noChangeAspect="1" noChangeArrowheads="1"/>
          </p:cNvPicPr>
          <p:nvPr/>
        </p:nvPicPr>
        <p:blipFill>
          <a:blip r:embed="rId4" cstate="print"/>
          <a:srcRect l="21428" r="12499"/>
          <a:stretch>
            <a:fillRect/>
          </a:stretch>
        </p:blipFill>
        <p:spPr bwMode="auto">
          <a:xfrm>
            <a:off x="3714744" y="1571611"/>
            <a:ext cx="3000396" cy="302740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027" name="Picture 3" descr="F:\2019 год\День города и День молодежи. Мероприятия и Фото\8. Фестиваль красок и Пена-шоу\DSC_0171.JPG"/>
          <p:cNvPicPr>
            <a:picLocks noChangeAspect="1" noChangeArrowheads="1"/>
          </p:cNvPicPr>
          <p:nvPr/>
        </p:nvPicPr>
        <p:blipFill>
          <a:blip r:embed="rId5" cstate="print"/>
          <a:srcRect l="12500" t="12500"/>
          <a:stretch>
            <a:fillRect/>
          </a:stretch>
        </p:blipFill>
        <p:spPr bwMode="auto">
          <a:xfrm>
            <a:off x="6786578" y="1571612"/>
            <a:ext cx="2250298" cy="15001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029" name="Picture 5" descr="F:\2019 год\1 июня День защиты детей\2019-06-03\061.JPG"/>
          <p:cNvPicPr>
            <a:picLocks noChangeAspect="1" noChangeArrowheads="1"/>
          </p:cNvPicPr>
          <p:nvPr/>
        </p:nvPicPr>
        <p:blipFill>
          <a:blip r:embed="rId6" cstate="print"/>
          <a:srcRect l="4502" t="3448" r="29285" b="31976"/>
          <a:stretch>
            <a:fillRect/>
          </a:stretch>
        </p:blipFill>
        <p:spPr bwMode="auto">
          <a:xfrm>
            <a:off x="6786578" y="3143248"/>
            <a:ext cx="2244400" cy="142876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-24"/>
            <a:ext cx="857252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142852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379039"/>
            <a:ext cx="6000760" cy="497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территории, решение которых запланировано в долгосрочной перспективе в связи с дальнейшим развитием золотодобывающей отрасли, </a:t>
            </a:r>
          </a:p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с освоением месторождения Сухой Лог </a:t>
            </a: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Отсутствие круглогодичного сообщения через р. Витим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Отсутствие взлетно-посадочной полосы с искусственным покрытием 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Нестабильное  состояние   дорог  общего   пользования   по   маршрутам: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Бодайбо -Таксимо, Бодайбо-Кропоткин и Кропоткин-Перевоз</a:t>
            </a:r>
          </a:p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территории социального плана: </a:t>
            </a: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Высокая стоимость авиабилетов. Постоянные обращения в Правительство и    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Законодательное собрание Иркутской области  результатов не дали.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Администрация г. Бодайбо и района оказывает материальную  поддержку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гражданам, находящимся в трудной жизненной ситуации для приобретения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авиабилетов для лечения  в  областных учреждениях здравоохранения.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Проблема обеспеченности кадров в сфере образования, культуры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и здравоохранения. Приняты меры по привлечению специалистов для работы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Бодайбинском районе, но отдаленность территории, отсутствие доступной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транспортной логистики, не очень привлекательная заработная плата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(особенно у молодых специалистов) является сдерживающим фактором.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строительства жилья для работников бюджетной сферы.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переселения граждан из экономически неперспективных поселков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Васильевский и Апрельск Бодайбинского района и создание гражданам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этих населенных пунктов современных условий проживания. 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малой пропускной способности канализационного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коллектора и КНС, очистных канализационных сооружений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г. Бодайбо, что служит причиной загрязнения береговой полосы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створе г. Бодайбо.</a:t>
            </a:r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2019 год\Мэр. Встреча с губернатором\Хорошее качество\D44B3696.JPG"/>
          <p:cNvPicPr>
            <a:picLocks noChangeAspect="1" noChangeArrowheads="1"/>
          </p:cNvPicPr>
          <p:nvPr/>
        </p:nvPicPr>
        <p:blipFill>
          <a:blip r:embed="rId3" cstate="print"/>
          <a:srcRect l="4369" t="5882" r="6671" b="11765"/>
          <a:stretch>
            <a:fillRect/>
          </a:stretch>
        </p:blipFill>
        <p:spPr bwMode="auto">
          <a:xfrm>
            <a:off x="6072198" y="785793"/>
            <a:ext cx="3000396" cy="2100277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1" name="Picture 3" descr="F:\2019 год\Мэр. Встреча с губернатором\FMPZ6759.JPG"/>
          <p:cNvPicPr>
            <a:picLocks noChangeAspect="1" noChangeArrowheads="1"/>
          </p:cNvPicPr>
          <p:nvPr/>
        </p:nvPicPr>
        <p:blipFill>
          <a:blip r:embed="rId4"/>
          <a:srcRect l="9756" t="9756" b="8943"/>
          <a:stretch>
            <a:fillRect/>
          </a:stretch>
        </p:blipFill>
        <p:spPr bwMode="auto">
          <a:xfrm>
            <a:off x="6072199" y="2928934"/>
            <a:ext cx="3000396" cy="2000264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pic>
        <p:nvPicPr>
          <p:cNvPr id="2052" name="Picture 4" descr="C:\4. В РАБОТЕ\Отчет мэра за 2019 год\Изображение 045.jpg"/>
          <p:cNvPicPr>
            <a:picLocks noChangeAspect="1" noChangeArrowheads="1"/>
          </p:cNvPicPr>
          <p:nvPr/>
        </p:nvPicPr>
        <p:blipFill>
          <a:blip r:embed="rId5" cstate="print"/>
          <a:srcRect t="27679"/>
          <a:stretch>
            <a:fillRect/>
          </a:stretch>
        </p:blipFill>
        <p:spPr bwMode="auto">
          <a:xfrm>
            <a:off x="6072198" y="5000636"/>
            <a:ext cx="3040099" cy="1714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500174"/>
            <a:ext cx="871543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поставленной цели предстоит решить следующие основные задачи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сфере экономики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Дальнейшее развитие экономического потенциала  территории, основу которой составляют объекты золотодобычи и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связанные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ними вспомогательные производства. Сохраняющая тенденция  роста золотодобычи, связанная, прежде всего, с освоением рудных месторождений и имеющая дальнейшую перспективу с освоением месторождения «Сухой Лог» позволяет прогнозировать  создание новых рабочих мест, развитие инфраструктуры, в первую очередь транспортной, а следовательно, и дополнительные поступления в бюджет района.</a:t>
            </a:r>
          </a:p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сфере управления: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95% </a:t>
            </a:r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Совершенствование механизмов частного партнерства.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посредством объединения усилий Администрации г. Бодайбо и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района и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бизнес-структур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возможно решить поставленные задачи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роста заработной платы работникам бюджетной сферы.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материально-технической базы учреждений социальной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сферы: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завершение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г. строительства Мамаканской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СОШ;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реконструкция МКУ «Культурно-досуговый центр г. Бодайбо и района».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714380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42918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</a:t>
            </a:r>
            <a:endParaRPr lang="ru-RU" sz="13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</a:t>
            </a: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инфраструктуры     </a:t>
            </a:r>
            <a:endParaRPr lang="ru-RU" sz="13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Город\Юмашев и город\Бодайбо Город\Новая папка\image (107).jpg"/>
          <p:cNvPicPr>
            <a:picLocks noChangeAspect="1" noChangeArrowheads="1"/>
          </p:cNvPicPr>
          <p:nvPr/>
        </p:nvPicPr>
        <p:blipFill>
          <a:blip r:embed="rId3" cstate="print"/>
          <a:srcRect b="17308"/>
          <a:stretch>
            <a:fillRect/>
          </a:stretch>
        </p:blipFill>
        <p:spPr bwMode="auto">
          <a:xfrm>
            <a:off x="5214942" y="2952746"/>
            <a:ext cx="3786214" cy="2405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2" descr="F:\Бодайбо и район\Город\Бодайбо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8715436" cy="3786214"/>
          </a:xfrm>
          <a:prstGeom prst="rect">
            <a:avLst/>
          </a:prstGeom>
          <a:noFill/>
          <a:ln w="57150" cmpd="tri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286380" y="6540365"/>
            <a:ext cx="371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В презентации использованы фото Владимира Исаева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71472" y="71415"/>
            <a:ext cx="8572528" cy="5715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Администрация муниципального образования г. Бодайбо и района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5786" y="-24"/>
            <a:ext cx="8215370" cy="139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2019 году Администрация  г. Бодайбо и района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</a:t>
            </a:r>
            <a:endParaRPr lang="ru-RU" b="1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32573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В 2019 г. на территории МО г. Бодайбо и района действовало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6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муниципальных программ, включающих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6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подпрограмм. На их реализацию было направлено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1 531,8 </a:t>
            </a:r>
            <a:r>
              <a:rPr lang="ru-RU" sz="16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 (в 2018 г. - 1 314,8 млн. руб.), что составило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95,6%</a:t>
            </a:r>
            <a:r>
              <a:rPr lang="ru-RU" sz="16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в общем объеме расходов бюджета района.</a:t>
            </a:r>
          </a:p>
          <a:p>
            <a:endParaRPr lang="ru-RU" sz="1300" b="1" dirty="0" smtClean="0">
              <a:solidFill>
                <a:srgbClr val="7055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rgbClr val="7055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2500306"/>
            <a:ext cx="47863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МП «Повышение качества управления муниципальными финансами и муниципальным имуществом муниципального образования г. Бодайбо и  района»  на 2017-2020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МП «Строительство, реконструкция, капитальные и текущие ремонты объектов муниципальной собственности МО г. Бодайбо и района» на 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МП «Развитие территории муниципального образования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г. Бодайбо  и  района» </a:t>
            </a:r>
            <a:r>
              <a:rPr kumimoji="0" lang="ru-RU" sz="1200" b="1" i="0" u="none" strike="noStrike" kern="0" cap="none" spc="0" normalizeH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2015-2021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МП «Развитие системы образования Бодайбинского района»  на 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МП «Развитие культуры  Бодайбинского района» на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МП «Развитие молодежной политики в Бодайбинском районе» на 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Профилактика социально-значимых заболеваний на территории Бодайбинского района на 2018 – 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МП «Молодым семьям – доступное жилье» на 2015 – 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МП «Развитие физической культуры и спорта в Бодайбинском районе»  на 2015-2020  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МП «Семья и дети Бодайбинского района» на 2016-2020 г.г.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Светлана\Desktop\Город\39.jpg"/>
          <p:cNvPicPr>
            <a:picLocks noChangeAspect="1" noChangeArrowheads="1"/>
          </p:cNvPicPr>
          <p:nvPr/>
        </p:nvPicPr>
        <p:blipFill>
          <a:blip r:embed="rId4"/>
          <a:srcRect l="-366" r="10608"/>
          <a:stretch>
            <a:fillRect/>
          </a:stretch>
        </p:blipFill>
        <p:spPr bwMode="auto">
          <a:xfrm>
            <a:off x="4929190" y="2500306"/>
            <a:ext cx="4071966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/>
          </p:cNvGraphicFramePr>
          <p:nvPr/>
        </p:nvGraphicFramePr>
        <p:xfrm>
          <a:off x="4714876" y="4714884"/>
          <a:ext cx="4286248" cy="200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553" name="Picture 1" descr="C:\Users\Светлана\Desktop\069.JPG"/>
          <p:cNvPicPr>
            <a:picLocks noChangeAspect="1" noChangeArrowheads="1"/>
          </p:cNvPicPr>
          <p:nvPr/>
        </p:nvPicPr>
        <p:blipFill>
          <a:blip r:embed="rId4" cstate="print"/>
          <a:srcRect l="16071" t="21790" r="25141" b="14604"/>
          <a:stretch>
            <a:fillRect/>
          </a:stretch>
        </p:blipFill>
        <p:spPr bwMode="auto">
          <a:xfrm flipH="1">
            <a:off x="71406" y="3571876"/>
            <a:ext cx="4357718" cy="314327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</p:pic>
      <p:graphicFrame>
        <p:nvGraphicFramePr>
          <p:cNvPr id="4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0" y="928670"/>
          <a:ext cx="4500562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428628"/>
          </a:xfrm>
        </p:spPr>
        <p:txBody>
          <a:bodyPr>
            <a:noAutofit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sz="2200" dirty="0">
              <a:solidFill>
                <a:srgbClr val="FFC000"/>
              </a:solidFill>
            </a:endParaRPr>
          </a:p>
        </p:txBody>
      </p:sp>
      <p:pic>
        <p:nvPicPr>
          <p:cNvPr id="1027" name="Picture 3" descr="E:\2019 год\Чествование первого ребенка 2019 года\Фото\Изображение 039.jpg"/>
          <p:cNvPicPr>
            <a:picLocks noChangeAspect="1" noChangeArrowheads="1"/>
          </p:cNvPicPr>
          <p:nvPr/>
        </p:nvPicPr>
        <p:blipFill>
          <a:blip r:embed="rId6" cstate="print"/>
          <a:srcRect t="12097" r="6451"/>
          <a:stretch>
            <a:fillRect/>
          </a:stretch>
        </p:blipFill>
        <p:spPr bwMode="auto">
          <a:xfrm>
            <a:off x="4857752" y="1500175"/>
            <a:ext cx="4214874" cy="2428892"/>
          </a:xfrm>
          <a:prstGeom prst="rect">
            <a:avLst/>
          </a:prstGeom>
          <a:noFill/>
          <a:ln>
            <a:solidFill>
              <a:srgbClr val="7055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14876" y="3929066"/>
            <a:ext cx="4429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чествованию первого ребенка, родившегося в Бодайбинском районе в 2019 году.  Мальчика назвали Даниилом.</a:t>
            </a:r>
            <a:endParaRPr lang="ru-RU" sz="11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И УРОВЕНЬ ЖИЗНИ НАСЕЛЕНИЯ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928670"/>
            <a:ext cx="4143372" cy="50006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ЭКОНОМИКЕ РАЙОНА ЗАНЯТО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15,4 ТЫС. ЧЕЛОВЕК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2066" y="928670"/>
            <a:ext cx="4000528" cy="50006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 БОДАЙБИНСКОМУ РАЙОНУ,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1500174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357950" y="1500174"/>
            <a:ext cx="1357322" cy="571504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1785926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1500174"/>
            <a:ext cx="1006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43504" y="1785926"/>
            <a:ext cx="100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80 691,1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8148" y="1500174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58148" y="1500174"/>
            <a:ext cx="114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58148" y="1785926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29586" y="1785926"/>
            <a:ext cx="100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90 262,5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44" y="5500702"/>
            <a:ext cx="8786874" cy="121444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безработицы в Бодайбинском районе – 0,7% (областной показатель – 1,1%)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трудоустроено 165 чел., направлено на профобучение  - 28 чел., 1 чел. создал собственный бизнес (по программе самозанятости), стажировку прошли 12 выпускников. 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г. пособие по безработице получили 222 чел. (в 2018 г. - 242 чел.), средний размер которого составил 15 182 руб. (в 2018 г. – 9 051,0 руб.).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1428736"/>
            <a:ext cx="4143372" cy="500066"/>
          </a:xfrm>
          <a:prstGeom prst="roundRect">
            <a:avLst/>
          </a:prstGeom>
          <a:solidFill>
            <a:srgbClr val="705500"/>
          </a:solidFill>
          <a:ln>
            <a:solidFill>
              <a:srgbClr val="7E6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ЗАНЯТЫХ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ЗОЛОТОДОБЫВАЮЩЕЙ ОТРАСЛИ – 63% 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142844" y="2000240"/>
            <a:ext cx="407196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3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Администрации создана и работает межведомственная комиссия по вопросам оплаты труда, легализации «теневой» заработной платы, погашения задолженности по заработной плате и снижения неформальной занятости.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b="1" i="1" dirty="0" smtClean="0">
                <a:solidFill>
                  <a:srgbClr val="7E6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3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Проведено 4 заседания комиссии, на которых рассматривались вопросы о доведении размера заработной платы до уровня не ниже установленного размера минимальной заработной платы, погашении задолженности по заработной плате.</a:t>
            </a: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E6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b="1" i="1" dirty="0" smtClean="0">
                <a:solidFill>
                  <a:srgbClr val="7E6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300" b="1" i="1" u="none" strike="noStrike" cap="none" normalizeH="0" baseline="0" dirty="0" smtClean="0">
                <a:ln>
                  <a:noFill/>
                </a:ln>
                <a:solidFill>
                  <a:srgbClr val="7E6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проведенной работы 16 хозяйствующих субъектов установили работникам заработную плату на уровне или выше уровня минимальной заработной платы, 4 организации погасили задолженность по заработной плате перед  работниками.</a:t>
            </a: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E6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5" name="Picture 9" descr="E:\2019 год\Прокуратура. Баннер. Серая зарплата\Зряплата\Баннер маленький.jpg"/>
          <p:cNvPicPr>
            <a:picLocks noChangeAspect="1" noChangeArrowheads="1"/>
          </p:cNvPicPr>
          <p:nvPr/>
        </p:nvPicPr>
        <p:blipFill>
          <a:blip r:embed="rId3"/>
          <a:srcRect b="42956"/>
          <a:stretch>
            <a:fillRect/>
          </a:stretch>
        </p:blipFill>
        <p:spPr bwMode="auto">
          <a:xfrm>
            <a:off x="4286248" y="2214554"/>
            <a:ext cx="4722461" cy="2714644"/>
          </a:xfrm>
          <a:prstGeom prst="rect">
            <a:avLst/>
          </a:prstGeom>
          <a:noFill/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78579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2200" dirty="0">
              <a:solidFill>
                <a:srgbClr val="FFC000"/>
              </a:solidFill>
            </a:endParaRP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857232"/>
          <a:ext cx="450059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7" name="Содержимое 7"/>
          <p:cNvGraphicFramePr>
            <a:graphicFrameLocks/>
          </p:cNvGraphicFramePr>
          <p:nvPr/>
        </p:nvGraphicFramePr>
        <p:xfrm>
          <a:off x="5286380" y="857232"/>
          <a:ext cx="3643306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 l="13235"/>
          <a:stretch>
            <a:fillRect/>
          </a:stretch>
        </p:blipFill>
        <p:spPr bwMode="auto">
          <a:xfrm>
            <a:off x="4786314" y="3429000"/>
            <a:ext cx="4214842" cy="324036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4000505"/>
            <a:ext cx="435771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Разработка двух месторождений («Чертово корыто» и  «Вернинское») вошло в список инвестиционных проектов Бодайбинского района. Месторождения разрабатывает компания АО «Полюс Вернинское». В результате реализации этих проектов планируется создать около 1,5 тыс. рабочих мест. </a:t>
            </a:r>
          </a:p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      Завершены работы по строительству золотоизвлекательной фабрики на золоторудном месторождении «Верхний </a:t>
            </a:r>
            <a:r>
              <a:rPr lang="ru-RU" sz="1400" b="1" dirty="0" err="1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Угахан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» (ООО «Горнорудная компания «</a:t>
            </a:r>
            <a:r>
              <a:rPr lang="ru-RU" sz="1400" b="1" dirty="0" err="1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Угахан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), в связи с чем, увеличивается объем золотодобычи предприятием. </a:t>
            </a:r>
          </a:p>
          <a:p>
            <a:endParaRPr lang="ru-RU" sz="1400" b="1" dirty="0">
              <a:solidFill>
                <a:srgbClr val="7055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3" name="Содержимое 14"/>
          <p:cNvGraphicFramePr>
            <a:graphicFrameLocks noGrp="1"/>
          </p:cNvGraphicFramePr>
          <p:nvPr>
            <p:ph idx="1"/>
          </p:nvPr>
        </p:nvGraphicFramePr>
        <p:xfrm>
          <a:off x="0" y="857232"/>
          <a:ext cx="46434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42910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22,9 т.</a:t>
            </a:r>
            <a:endParaRPr lang="ru-RU" sz="16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0232" y="1375934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24,8 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1357298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25,1 т.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 b="15000"/>
          <a:stretch>
            <a:fillRect/>
          </a:stretch>
        </p:blipFill>
        <p:spPr bwMode="auto">
          <a:xfrm>
            <a:off x="4568303" y="0"/>
            <a:ext cx="4575698" cy="385762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4572000" y="4214818"/>
            <a:ext cx="4572000" cy="221457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соглашений о социально-экономическом партнерстве между Администрацией г. Бодайбо и района и золотодобывающими предприятиями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социальных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привлечено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78,6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2018 г. -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75,9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результатам мониторинга сумма средств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социальные мероприятия в расчете на одного жителя Бодайбинского района составила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4522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рубля. В области эта цифра составляет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313 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2714620"/>
            <a:ext cx="4572000" cy="1428760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на территории Бодайбинского района осуществляют деятельность по добыче драгметалла 35 крупных и малых предприятий.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Долгосрочные перспективы развития золотопромышленности в районе связаны с извлечением рудного золота.</a:t>
            </a:r>
          </a:p>
        </p:txBody>
      </p:sp>
      <p:pic>
        <p:nvPicPr>
          <p:cNvPr id="15362" name="Picture 2" descr="E:\2019 год\Отчет мэра за 2018 год\Отчет мэра за 2018 год\Фото на отчет\Соцпартнерство\image85.jpg"/>
          <p:cNvPicPr>
            <a:picLocks noChangeAspect="1" noChangeArrowheads="1"/>
          </p:cNvPicPr>
          <p:nvPr/>
        </p:nvPicPr>
        <p:blipFill>
          <a:blip r:embed="rId6"/>
          <a:srcRect b="18918"/>
          <a:stretch>
            <a:fillRect/>
          </a:stretch>
        </p:blipFill>
        <p:spPr bwMode="auto">
          <a:xfrm>
            <a:off x="92418" y="4071942"/>
            <a:ext cx="4265236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357818" y="4143380"/>
            <a:ext cx="3714744" cy="150019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274204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ПОДДЕРЖКА МАЛОГО И СРЕДНЕГО ПРЕДПРИНИМАТЕЛЬСТВА</a:t>
            </a:r>
            <a:endParaRPr lang="ru-RU" sz="2200" dirty="0">
              <a:solidFill>
                <a:srgbClr val="FFC000"/>
              </a:solidFill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428736"/>
          <a:ext cx="5214974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4348" y="857232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1,8 тыс. чел.,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11% от общей численности занятых в экономике района</a:t>
            </a:r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4214818"/>
            <a:ext cx="3500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Зарегистрировано 234 (фактически действуют – 110) индивидуальных предпринимателей, имеющих наемных работников и 599,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производящих выплат и иных вознаграждений физическим лицам </a:t>
            </a:r>
          </a:p>
        </p:txBody>
      </p:sp>
      <p:pic>
        <p:nvPicPr>
          <p:cNvPr id="7" name="Picture 2" descr="http://www.juristu.su/uploads/posts/2014-04/1397471129_krayuha1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643050"/>
            <a:ext cx="3500462" cy="23278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3318" name="Picture 6" descr="https://mariocafe.ru/wp-content/uploads/2019/07/cropped-%D0%BC%D0%B0%D1%80%D0%B8%D0%BE-%D0%B5%D0%B2%D0%BF%D0%B0%D1%82%D0%BE%D1%80%D0%B8%D1%8F33.jpg"/>
          <p:cNvPicPr>
            <a:picLocks noChangeAspect="1" noChangeArrowheads="1"/>
          </p:cNvPicPr>
          <p:nvPr/>
        </p:nvPicPr>
        <p:blipFill>
          <a:blip r:embed="rId5"/>
          <a:srcRect r="35507"/>
          <a:stretch>
            <a:fillRect/>
          </a:stretch>
        </p:blipFill>
        <p:spPr bwMode="auto">
          <a:xfrm>
            <a:off x="142844" y="4643446"/>
            <a:ext cx="5000660" cy="20717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ec8cf97891c8663c311acafbfc5f8f7376614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8403</TotalTime>
  <Words>6684</Words>
  <Application>Microsoft Office PowerPoint</Application>
  <PresentationFormat>Экран (4:3)</PresentationFormat>
  <Paragraphs>721</Paragraphs>
  <Slides>37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ОСНОВНЫЕ  ИТОГИ 2019 ГОДА </vt:lpstr>
      <vt:lpstr>Слайд 3</vt:lpstr>
      <vt:lpstr>Слайд 4</vt:lpstr>
      <vt:lpstr>НАСЕЛЕНИЕ</vt:lpstr>
      <vt:lpstr>ЗАНЯТОСТЬ И УРОВЕНЬ ЖИЗНИ НАСЕЛЕНИЯ</vt:lpstr>
      <vt:lpstr>РАЗВИТИЕ ЭКОНОМИЧЕСКОГО ПОТЕНЦИАЛА</vt:lpstr>
      <vt:lpstr>Слайд 8</vt:lpstr>
      <vt:lpstr>ПОДДЕРЖКА МАЛОГО И СРЕДНЕГО ПРЕДПРИНИМАТЕЛЬСТВА</vt:lpstr>
      <vt:lpstr> РЕСУРСЫ ТЕРРИТОРИИ</vt:lpstr>
      <vt:lpstr>ФИНАНСОВЫЕ РЕСУРСЫ</vt:lpstr>
      <vt:lpstr>МУНИЦИПАЛЬНЫЕ ЗАКУПКИ</vt:lpstr>
      <vt:lpstr>СОЦИАЛЬНАЯ СФЕРА. ОБРАЗОВАНИЕ</vt:lpstr>
      <vt:lpstr>ОБРАЗОВАНИЕ</vt:lpstr>
      <vt:lpstr>ОБЩЕЕ ОБРАЗОВАНИЕ</vt:lpstr>
      <vt:lpstr> ДОШКОЛЬНОЕ ОБРАЗОВАНИЕ </vt:lpstr>
      <vt:lpstr>ДОПОЛНИТЕЛЬНОЕ ОБРАЗОВАНИЕ</vt:lpstr>
      <vt:lpstr>ОРГАНИЗАЦИЯ ЛЕТНЕГО ОТДЫХА И ЗАНЯТОСТИ ДЕТЕЙ</vt:lpstr>
      <vt:lpstr>КУЛЬТУРА</vt:lpstr>
      <vt:lpstr>КУЛЬТУРА</vt:lpstr>
      <vt:lpstr> Организация дополнительного образования  в сфере культуры </vt:lpstr>
      <vt:lpstr>Слайд 22</vt:lpstr>
      <vt:lpstr>       ФИЗИЧЕСКАЯ КУЛЬТУРА И СПОРТ                     </vt:lpstr>
      <vt:lpstr>МОЛОДЕЖНАЯ  ПОЛИТИКА</vt:lpstr>
      <vt:lpstr>ЗДРАВООХРАНЕНИЕ</vt:lpstr>
      <vt:lpstr>ЗДРАВООХРАНЕНИЕ. СОТРУДНИЧЕСТВО С АДМИНИСТРАЦИЕЙ</vt:lpstr>
      <vt:lpstr>МЕРЫ  СОЦИАЛЬНОЙ  ПОДДЕРЖКИ  РАБОТНИКОВ  БЮДЖЕТНОЙ  СФЕРЫ  ДЛЯ  ПРИВЛЕЧЕНИЯ  И СОХРАНЕНИЯ  КАДРОВ  В РАЙОНЕ</vt:lpstr>
      <vt:lpstr>СОЦИАЛЬНАЯ  ПОДДЕРЖКА НАСЕЛЕНИЯ</vt:lpstr>
      <vt:lpstr>СОЦИАЛЬНАЯ  ЗАЩИТА  НАСЕЛЕНИЯ</vt:lpstr>
      <vt:lpstr>              ИНЖЕНЕРНАЯ  ИНФРАСТРУКТУРА.   ЖИЛИЩНО-КОММУНАЛЬНОЕ ХОЗЯЙСТВО</vt:lpstr>
      <vt:lpstr>РАЗВИТИЕ ИНФРАСТРУКТУРЫ</vt:lpstr>
      <vt:lpstr>              ОБЕСПЕЧЕНИЕ  ТРАНСПОРТНОЙ  ДОСТУПНОСТИ</vt:lpstr>
      <vt:lpstr>  СОЦИАЛЬНО –ЭКОНОМИЧЕСКОЕ СОТРУДНИЧЕСТВО</vt:lpstr>
      <vt:lpstr>  СОЦИАЛЬНО –ЭКОНОМИЧЕСКОЕ СОТРУДНИЧЕСТВО</vt:lpstr>
      <vt:lpstr>ОСНОВНЫЕ ПРОБЛЕМЫ  СОЦИАЛЬНО-ЭКОНОМИЧЕСКОГО РАЗВИТИЯ</vt:lpstr>
      <vt:lpstr>ПЕРСПЕКТИВЫ  СОЦИАЛЬНО-ЭКОНОМИЧЕСКОГО РАЗВИТИЯ</vt:lpstr>
      <vt:lpstr>Администрация муниципального образования г. Бодайбо и района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Роскошный золотой фон</dc:title>
  <dc:creator>obstinate</dc:creator>
  <dc:description>Шаблон презентации с сайта https://presentation-creation.ru/</dc:description>
  <cp:lastModifiedBy>Светлана</cp:lastModifiedBy>
  <cp:revision>1613</cp:revision>
  <dcterms:created xsi:type="dcterms:W3CDTF">2018-02-25T09:09:03Z</dcterms:created>
  <dcterms:modified xsi:type="dcterms:W3CDTF">2020-04-30T03:23:47Z</dcterms:modified>
</cp:coreProperties>
</file>