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sldIdLst>
    <p:sldId id="271" r:id="rId2"/>
    <p:sldId id="305" r:id="rId3"/>
    <p:sldId id="304" r:id="rId4"/>
    <p:sldId id="280" r:id="rId5"/>
    <p:sldId id="314" r:id="rId6"/>
    <p:sldId id="262" r:id="rId7"/>
    <p:sldId id="263" r:id="rId8"/>
    <p:sldId id="259" r:id="rId9"/>
    <p:sldId id="268" r:id="rId10"/>
    <p:sldId id="306" r:id="rId11"/>
    <p:sldId id="307" r:id="rId12"/>
    <p:sldId id="277" r:id="rId13"/>
    <p:sldId id="308" r:id="rId14"/>
    <p:sldId id="265" r:id="rId15"/>
    <p:sldId id="264" r:id="rId16"/>
    <p:sldId id="270" r:id="rId17"/>
    <p:sldId id="279" r:id="rId18"/>
    <p:sldId id="309" r:id="rId19"/>
    <p:sldId id="315" r:id="rId20"/>
    <p:sldId id="276" r:id="rId21"/>
    <p:sldId id="310" r:id="rId22"/>
    <p:sldId id="289" r:id="rId23"/>
    <p:sldId id="281" r:id="rId24"/>
    <p:sldId id="294" r:id="rId25"/>
    <p:sldId id="295" r:id="rId26"/>
    <p:sldId id="283" r:id="rId27"/>
    <p:sldId id="285" r:id="rId28"/>
    <p:sldId id="284" r:id="rId29"/>
    <p:sldId id="287" r:id="rId30"/>
    <p:sldId id="311" r:id="rId31"/>
    <p:sldId id="293" r:id="rId32"/>
    <p:sldId id="317" r:id="rId33"/>
    <p:sldId id="312" r:id="rId34"/>
    <p:sldId id="296" r:id="rId35"/>
    <p:sldId id="316" r:id="rId36"/>
    <p:sldId id="297" r:id="rId37"/>
    <p:sldId id="313" r:id="rId38"/>
    <p:sldId id="298" r:id="rId39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0000"/>
    <a:srgbClr val="FFFF99"/>
    <a:srgbClr val="FFCC66"/>
    <a:srgbClr val="FFCC99"/>
    <a:srgbClr val="800080"/>
    <a:srgbClr val="990099"/>
    <a:srgbClr val="CCFFFF"/>
    <a:srgbClr val="660066"/>
    <a:srgbClr val="1C120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879" autoAdjust="0"/>
    <p:restoredTop sz="96192" autoAdjust="0"/>
  </p:normalViewPr>
  <p:slideViewPr>
    <p:cSldViewPr>
      <p:cViewPr>
        <p:scale>
          <a:sx n="100" d="100"/>
          <a:sy n="100" d="100"/>
        </p:scale>
        <p:origin x="-96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0" y="27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 rtl="0">
              <a:defRPr lang="ru-RU" sz="1400" b="1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ДИНАМИКА ЧИСЛЕННОСТИ  НАСЕЛЕНИЯ БОДАЙБИНСКОГО РАЙОНА (ЧЕЛ.)</a:t>
            </a:r>
          </a:p>
        </c:rich>
      </c:tx>
      <c:layout>
        <c:manualLayout>
          <c:xMode val="edge"/>
          <c:yMode val="edge"/>
          <c:x val="0.12620084148892349"/>
          <c:y val="0"/>
        </c:manualLayout>
      </c:layout>
    </c:title>
    <c:plotArea>
      <c:layout>
        <c:manualLayout>
          <c:layoutTarget val="inner"/>
          <c:xMode val="edge"/>
          <c:yMode val="edge"/>
          <c:x val="2.9817543767996516E-2"/>
          <c:y val="0.27090382512209832"/>
          <c:w val="0.94825249507214449"/>
          <c:h val="0.5558172931799183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ДЕМОГРАФИЧЕСКАЯ СИТУАЦИЯ</c:v>
                </c:pt>
              </c:strCache>
            </c:strRef>
          </c:tx>
          <c:dLbls>
            <c:dLbl>
              <c:idx val="0"/>
              <c:layout>
                <c:manualLayout>
                  <c:x val="-1.1695906432748537E-2"/>
                  <c:y val="-4.2090499213208045E-2"/>
                </c:manualLayout>
              </c:layout>
              <c:showVal val="1"/>
            </c:dLbl>
            <c:dLbl>
              <c:idx val="1"/>
              <c:layout>
                <c:manualLayout>
                  <c:x val="-5.8479532163743424E-3"/>
                  <c:y val="-3.3672399370565292E-2"/>
                </c:manualLayout>
              </c:layout>
              <c:showVal val="1"/>
            </c:dLbl>
            <c:dLbl>
              <c:idx val="2"/>
              <c:layout>
                <c:manualLayout>
                  <c:x val="-1.0233918128654856E-2"/>
                  <c:y val="-3.9284465932325596E-2"/>
                </c:manualLayout>
              </c:layout>
              <c:showVal val="1"/>
            </c:dLbl>
            <c:dLbl>
              <c:idx val="3"/>
              <c:layout>
                <c:manualLayout>
                  <c:x val="1.4619883040935923E-3"/>
                  <c:y val="-4.4896532494087815E-2"/>
                </c:manualLayout>
              </c:layout>
              <c:showVal val="1"/>
            </c:dLbl>
            <c:dLbl>
              <c:idx val="4"/>
              <c:layout>
                <c:manualLayout>
                  <c:x val="-8.7719298245613024E-3"/>
                  <c:y val="-6.1732732179369032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 i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2014 г.</c:v>
                </c:pt>
                <c:pt idx="1">
                  <c:v>2015 г.</c:v>
                </c:pt>
                <c:pt idx="2">
                  <c:v>2016г.</c:v>
                </c:pt>
                <c:pt idx="3">
                  <c:v>2017 г.</c:v>
                </c:pt>
                <c:pt idx="4">
                  <c:v>2018 г.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20923</c:v>
                </c:pt>
                <c:pt idx="1">
                  <c:v>19985</c:v>
                </c:pt>
                <c:pt idx="2">
                  <c:v>19438</c:v>
                </c:pt>
                <c:pt idx="3">
                  <c:v>18715</c:v>
                </c:pt>
                <c:pt idx="4">
                  <c:v>17759</c:v>
                </c:pt>
              </c:numCache>
            </c:numRef>
          </c:val>
        </c:ser>
        <c:marker val="1"/>
        <c:axId val="65826816"/>
        <c:axId val="65828352"/>
      </c:lineChart>
      <c:catAx>
        <c:axId val="6582681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5828352"/>
        <c:crosses val="autoZero"/>
        <c:auto val="1"/>
        <c:lblAlgn val="ctr"/>
        <c:lblOffset val="100"/>
      </c:catAx>
      <c:valAx>
        <c:axId val="65828352"/>
        <c:scaling>
          <c:orientation val="minMax"/>
        </c:scaling>
        <c:delete val="1"/>
        <c:axPos val="l"/>
        <c:majorGridlines/>
        <c:numFmt formatCode="#,##0" sourceLinked="1"/>
        <c:majorTickMark val="none"/>
        <c:tickLblPos val="none"/>
        <c:crossAx val="6582681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ДИНАМИКА ПОСТУПЛЕНИЙ ДОХОДОВ В БЮДЖЕТ                                                                                   МО г.БОДАЙБО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 И РАЙОНА (МЛН.РУБ.)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2588361121142136"/>
          <c:y val="2.4945640508786202E-2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7.4680142221226792E-2"/>
          <c:y val="0.23361102698080216"/>
          <c:w val="0.88391491816751078"/>
          <c:h val="0.451348644201187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г.</c:v>
                </c:pt>
              </c:strCache>
            </c:strRef>
          </c:tx>
          <c:dLbls>
            <c:dLbl>
              <c:idx val="0"/>
              <c:layout>
                <c:manualLayout>
                  <c:x val="-1.7660184035948663E-2"/>
                  <c:y val="8.8537456642648268E-3"/>
                </c:manualLayout>
              </c:layout>
              <c:showVal val="1"/>
            </c:dLbl>
            <c:dLbl>
              <c:idx val="1"/>
              <c:layout>
                <c:manualLayout>
                  <c:x val="-1.9291051886433479E-2"/>
                  <c:y val="-2.5792524456733784E-4"/>
                </c:manualLayout>
              </c:layout>
              <c:showVal val="1"/>
            </c:dLbl>
            <c:dLbl>
              <c:idx val="2"/>
              <c:layout>
                <c:manualLayout>
                  <c:x val="-1.3889695835243665E-2"/>
                  <c:y val="2.0628062862279653E-3"/>
                </c:manualLayout>
              </c:layout>
              <c:showVal val="1"/>
            </c:dLbl>
            <c:dLbl>
              <c:idx val="3"/>
              <c:layout>
                <c:manualLayout>
                  <c:x val="-1.9852485858035559E-2"/>
                  <c:y val="-3.0090285749004892E-3"/>
                </c:manualLayout>
              </c:layout>
              <c:showVal val="1"/>
            </c:dLbl>
            <c:txPr>
              <a:bodyPr/>
              <a:lstStyle/>
              <a:p>
                <a:pPr>
                  <a:defRPr sz="105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Доходы-всего</c:v>
                </c:pt>
                <c:pt idx="1">
                  <c:v>Налоговые и неналоговые доходы</c:v>
                </c:pt>
                <c:pt idx="2">
                  <c:v>НДФЛ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0.0">
                  <c:v>1087.8</c:v>
                </c:pt>
                <c:pt idx="1">
                  <c:v>625.4</c:v>
                </c:pt>
                <c:pt idx="2">
                  <c:v>554.6</c:v>
                </c:pt>
                <c:pt idx="3">
                  <c:v>462.4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 г.</c:v>
                </c:pt>
              </c:strCache>
            </c:strRef>
          </c:tx>
          <c:dLbls>
            <c:dLbl>
              <c:idx val="0"/>
              <c:layout>
                <c:manualLayout>
                  <c:x val="7.8053696912008174E-3"/>
                  <c:y val="-5.5501936902223999E-2"/>
                </c:manualLayout>
              </c:layout>
              <c:showVal val="1"/>
            </c:dLbl>
            <c:dLbl>
              <c:idx val="1"/>
              <c:layout>
                <c:manualLayout>
                  <c:x val="3.5424526867701171E-3"/>
                  <c:y val="-2.5789546105179896E-2"/>
                </c:manualLayout>
              </c:layout>
              <c:showVal val="1"/>
            </c:dLbl>
            <c:dLbl>
              <c:idx val="2"/>
              <c:layout>
                <c:manualLayout>
                  <c:x val="-6.5239094861497034E-3"/>
                  <c:y val="-2.424225456785159E-2"/>
                </c:manualLayout>
              </c:layout>
              <c:showVal val="1"/>
            </c:dLbl>
            <c:dLbl>
              <c:idx val="3"/>
              <c:layout>
                <c:manualLayout>
                  <c:x val="1.9115848362855933E-3"/>
                  <c:y val="-1.2121127283926001E-2"/>
                </c:manualLayout>
              </c:layout>
              <c:showVal val="1"/>
            </c:dLbl>
            <c:txPr>
              <a:bodyPr/>
              <a:lstStyle/>
              <a:p>
                <a:pPr>
                  <a:defRPr sz="105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Доходы-всего</c:v>
                </c:pt>
                <c:pt idx="1">
                  <c:v>Налоговые и неналоговые доходы</c:v>
                </c:pt>
                <c:pt idx="2">
                  <c:v>НДФЛ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 formatCode="#,##0.00">
                  <c:v>1143.2</c:v>
                </c:pt>
                <c:pt idx="1">
                  <c:v>685.8</c:v>
                </c:pt>
                <c:pt idx="2">
                  <c:v>600.9</c:v>
                </c:pt>
                <c:pt idx="3">
                  <c:v>457.4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 г.</c:v>
                </c:pt>
              </c:strCache>
            </c:strRef>
          </c:tx>
          <c:dLbls>
            <c:dLbl>
              <c:idx val="0"/>
              <c:layout>
                <c:manualLayout>
                  <c:x val="7.4454971943704096E-2"/>
                  <c:y val="2.853854870104514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ru-RU" dirty="0" smtClean="0"/>
                      <a:t>355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9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2.7726559680130144E-2"/>
                  <c:y val="-2.424225456785159E-2"/>
                </c:manualLayout>
              </c:layout>
              <c:showVal val="1"/>
            </c:dLbl>
            <c:dLbl>
              <c:idx val="2"/>
              <c:layout>
                <c:manualLayout>
                  <c:x val="1.7940751086911979E-2"/>
                  <c:y val="-2.8282630329160192E-2"/>
                </c:manualLayout>
              </c:layout>
              <c:showVal val="1"/>
            </c:dLbl>
            <c:dLbl>
              <c:idx val="3"/>
              <c:layout>
                <c:manualLayout>
                  <c:x val="3.8582254291357428E-2"/>
                  <c:y val="-1.2121127283926001E-2"/>
                </c:manualLayout>
              </c:layout>
              <c:showVal val="1"/>
            </c:dLbl>
            <c:txPr>
              <a:bodyPr/>
              <a:lstStyle/>
              <a:p>
                <a:pPr>
                  <a:defRPr sz="105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Доходы-всего</c:v>
                </c:pt>
                <c:pt idx="1">
                  <c:v>Налоговые и неналоговые доходы</c:v>
                </c:pt>
                <c:pt idx="2">
                  <c:v>НДФЛ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 formatCode="#,##0.00">
                  <c:v>1355.9</c:v>
                </c:pt>
                <c:pt idx="1">
                  <c:v>778.2</c:v>
                </c:pt>
                <c:pt idx="2">
                  <c:v>686.9</c:v>
                </c:pt>
                <c:pt idx="3">
                  <c:v>577.70000000000005</c:v>
                </c:pt>
              </c:numCache>
            </c:numRef>
          </c:val>
        </c:ser>
        <c:shape val="box"/>
        <c:axId val="100979072"/>
        <c:axId val="100980608"/>
        <c:axId val="0"/>
      </c:bar3DChart>
      <c:catAx>
        <c:axId val="10097907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9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0980608"/>
        <c:crosses val="autoZero"/>
        <c:auto val="1"/>
        <c:lblAlgn val="ctr"/>
        <c:lblOffset val="100"/>
      </c:catAx>
      <c:valAx>
        <c:axId val="100980608"/>
        <c:scaling>
          <c:orientation val="minMax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09790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494198208874441"/>
          <c:y val="0.84995350826456861"/>
          <c:w val="0.72271556357092515"/>
          <c:h val="6.4612492427596258E-2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ДОЛЯ  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МОЛОДЕЖИ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00" baseline="0" dirty="0" smtClean="0">
                <a:latin typeface="Times New Roman" pitchFamily="18" charset="0"/>
                <a:cs typeface="Times New Roman" pitchFamily="18" charset="0"/>
              </a:rPr>
              <a:t> В ВОЗРАСТЕ                                  ОТ 14 ДО 30 ЛЕТ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ОБЩЕЙ ЧИСЛЕННОСТИ НАСЕЛЕНИЯ</a:t>
            </a:r>
          </a:p>
        </c:rich>
      </c:tx>
      <c:layout>
        <c:manualLayout>
          <c:xMode val="edge"/>
          <c:yMode val="edge"/>
          <c:x val="0.100823524065614"/>
          <c:y val="1.9629239613523776E-3"/>
        </c:manualLayout>
      </c:layout>
    </c:title>
    <c:view3D>
      <c:rotX val="40"/>
      <c:perspective val="30"/>
    </c:view3D>
    <c:plotArea>
      <c:layout>
        <c:manualLayout>
          <c:layoutTarget val="inner"/>
          <c:xMode val="edge"/>
          <c:yMode val="edge"/>
          <c:x val="0.18383836959315294"/>
          <c:y val="0.2207607330897654"/>
          <c:w val="0.4264291167619928"/>
          <c:h val="0.7715097774234348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МОЛОДЕЖИ В ОБЩЕЙ ЧИСЛЕННОСТИ НАСЕЛЕНИЯ</c:v>
                </c:pt>
              </c:strCache>
            </c:strRef>
          </c:tx>
          <c:dLbls>
            <c:dLbl>
              <c:idx val="0"/>
              <c:layout>
                <c:manualLayout>
                  <c:x val="2.6705182928740252E-2"/>
                  <c:y val="5.172829569206594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 smtClean="0">
                        <a:latin typeface="Times New Roman" pitchFamily="18" charset="0"/>
                        <a:cs typeface="Times New Roman" pitchFamily="18" charset="0"/>
                      </a:rPr>
                      <a:t>20,4 %</a:t>
                    </a:r>
                    <a:endParaRPr lang="en-US" sz="11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</c:dLbl>
            <c:dLbl>
              <c:idx val="1"/>
              <c:delete val="1"/>
            </c:dLbl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20.399999999999999</c:v>
                </c:pt>
                <c:pt idx="1">
                  <c:v>79.599999999999994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200"/>
            </a:pPr>
            <a:r>
              <a:rPr lang="ru-RU" sz="1050" cap="all" baseline="0" dirty="0" smtClean="0"/>
              <a:t>Вклад предприятий Бодайбинского района в социально-экономическое сотрудничество</a:t>
            </a:r>
            <a:endParaRPr lang="ru-RU" sz="1050" cap="all" baseline="0" dirty="0"/>
          </a:p>
        </c:rich>
      </c:tx>
      <c:layout>
        <c:manualLayout>
          <c:xMode val="edge"/>
          <c:yMode val="edge"/>
          <c:x val="0.12256235835406311"/>
          <c:y val="1.9535821271592195E-3"/>
        </c:manualLayout>
      </c:layout>
    </c:title>
    <c:view3D>
      <c:rotX val="30"/>
      <c:rotY val="260"/>
      <c:perspective val="0"/>
    </c:view3D>
    <c:plotArea>
      <c:layout>
        <c:manualLayout>
          <c:layoutTarget val="inner"/>
          <c:xMode val="edge"/>
          <c:yMode val="edge"/>
          <c:x val="0.20494747523515591"/>
          <c:y val="0.28692565212970988"/>
          <c:w val="0.55632119998158125"/>
          <c:h val="0.693509854609864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ВКЛАД ПРЕДПРИЯТИЙ БОДАЙБИНСКОГО РАЙОНА В СОЦИАЛЬНО - ЭКОНОМИЧЕСКОЕ СОТРУДНИЧЕСТВО</c:v>
                </c:pt>
              </c:strCache>
            </c:strRef>
          </c:tx>
          <c:dLbls>
            <c:dLbl>
              <c:idx val="0"/>
              <c:layout>
                <c:manualLayout>
                  <c:x val="0.18940108601316846"/>
                  <c:y val="-4.412217587278479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56,5%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0.12243753055366002"/>
                  <c:y val="-5.985897041077758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19,3 </a:t>
                    </a:r>
                    <a:r>
                      <a:rPr lang="ru-RU" dirty="0"/>
                      <a:t>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-4.3273443092340727E-2"/>
                  <c:y val="-2.578582900737664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24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2 </a:t>
                    </a:r>
                    <a:r>
                      <a:rPr lang="ru-RU" dirty="0"/>
                      <a:t>%</a:t>
                    </a:r>
                    <a:endParaRPr lang="en-US" dirty="0"/>
                  </a:p>
                </c:rich>
              </c:tx>
              <c:showVal val="1"/>
            </c:dLbl>
            <c:numFmt formatCode="0.00%" sourceLinked="0"/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Предприятия компании "ОАО "Полюс золото"</c:v>
                </c:pt>
                <c:pt idx="1">
                  <c:v>ОАО "Высочайший"</c:v>
                </c:pt>
                <c:pt idx="2">
                  <c:v>Прочие  (ЗАО "А/С "Витим", ЗАО "ГПП"Реткон", ООО "Угахан", ООО "Друза", ООО "А/с "Лена",  ООО "ЗРК "Грейн Стар", ООО "А/с "Бородинская", ООО "Сибирь недра", ООО "А/с "Иркутская", ООО "Сарго",ООО "Надежда")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56.5</c:v>
                </c:pt>
                <c:pt idx="1">
                  <c:v>19.3</c:v>
                </c:pt>
                <c:pt idx="2">
                  <c:v>24.2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kumimoji="0" lang="ru-RU" sz="1200" b="1" kern="1200" dirty="0" smtClean="0">
          <a:solidFill>
            <a:schemeClr val="tx2"/>
          </a:solidFill>
          <a:latin typeface="Times New Roman" pitchFamily="18" charset="0"/>
          <a:ea typeface="+mn-ea"/>
          <a:cs typeface="Times New Roman" pitchFamily="18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 rtl="0">
              <a:defRPr lang="ru-RU" sz="1400" b="1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400" b="1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ДВИЖЕНИЕ  НАСЕЛЕНИЯ   (ЧЕЛ.)</a:t>
            </a:r>
          </a:p>
        </c:rich>
      </c:tx>
      <c:layout>
        <c:manualLayout>
          <c:xMode val="edge"/>
          <c:yMode val="edge"/>
          <c:x val="0.10540560370169214"/>
          <c:y val="3.0559650131179599E-2"/>
        </c:manualLayout>
      </c:layout>
    </c:title>
    <c:view3D>
      <c:rotX val="30"/>
      <c:rotY val="10"/>
      <c:rAngAx val="1"/>
    </c:view3D>
    <c:sideWall>
      <c:spPr>
        <a:noFill/>
        <a:ln w="25400">
          <a:noFill/>
        </a:ln>
      </c:spPr>
    </c:sideWall>
    <c:plotArea>
      <c:layout>
        <c:manualLayout>
          <c:layoutTarget val="inner"/>
          <c:xMode val="edge"/>
          <c:yMode val="edge"/>
          <c:x val="3.1486086260855993E-2"/>
          <c:y val="0.10730457909999414"/>
          <c:w val="0.95327395571661988"/>
          <c:h val="0.6726595175175753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Родилось</c:v>
                </c:pt>
              </c:strCache>
            </c:strRef>
          </c:tx>
          <c:dLbls>
            <c:dLbl>
              <c:idx val="0"/>
              <c:layout>
                <c:manualLayout>
                  <c:x val="-3.2098540770396082E-2"/>
                  <c:y val="5.1085342287883065E-3"/>
                </c:manualLayout>
              </c:layout>
              <c:showVal val="1"/>
            </c:dLbl>
            <c:dLbl>
              <c:idx val="1"/>
              <c:layout>
                <c:manualLayout>
                  <c:x val="-4.9382370415994033E-2"/>
                  <c:y val="3.0224179422401714E-4"/>
                </c:manualLayout>
              </c:layout>
              <c:showVal val="1"/>
            </c:dLbl>
            <c:dLbl>
              <c:idx val="2"/>
              <c:layout>
                <c:manualLayout>
                  <c:x val="-3.9505896332795179E-2"/>
                  <c:y val="0"/>
                </c:manualLayout>
              </c:layout>
              <c:showVal val="1"/>
            </c:dLbl>
            <c:txPr>
              <a:bodyPr/>
              <a:lstStyle/>
              <a:p>
                <a:pPr algn="ctr" rtl="0">
                  <a:defRPr lang="ru-RU" sz="1200" b="1" i="1" u="none" strike="noStrike" kern="1200" baseline="0" dirty="0">
                    <a:solidFill>
                      <a:srgbClr val="64000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166</c:v>
                </c:pt>
                <c:pt idx="1">
                  <c:v>202</c:v>
                </c:pt>
                <c:pt idx="2">
                  <c:v>173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Умерло </c:v>
                </c:pt>
              </c:strCache>
            </c:strRef>
          </c:tx>
          <c:dLbls>
            <c:dLbl>
              <c:idx val="0"/>
              <c:layout>
                <c:manualLayout>
                  <c:x val="-1.7283829645598586E-2"/>
                  <c:y val="-1.7527263865958424E-2"/>
                </c:manualLayout>
              </c:layout>
              <c:showVal val="1"/>
            </c:dLbl>
            <c:dLbl>
              <c:idx val="1"/>
              <c:layout>
                <c:manualLayout>
                  <c:x val="-9.8764740831988728E-3"/>
                  <c:y val="-1.7527263865958424E-2"/>
                </c:manualLayout>
              </c:layout>
              <c:showVal val="1"/>
            </c:dLbl>
            <c:dLbl>
              <c:idx val="2"/>
              <c:layout>
                <c:manualLayout>
                  <c:x val="-1.4814711124798098E-2"/>
                  <c:y val="-2.0081433757786225E-2"/>
                </c:manualLayout>
              </c:layout>
              <c:showVal val="1"/>
            </c:dLbl>
            <c:txPr>
              <a:bodyPr/>
              <a:lstStyle/>
              <a:p>
                <a:pPr algn="ctr" rtl="0">
                  <a:defRPr lang="ru-RU" sz="1200" b="1" i="1" u="none" strike="noStrike" kern="1200" baseline="0" dirty="0">
                    <a:solidFill>
                      <a:srgbClr val="64000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295</c:v>
                </c:pt>
                <c:pt idx="1">
                  <c:v>257</c:v>
                </c:pt>
                <c:pt idx="2">
                  <c:v>289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Прибыло</c:v>
                </c:pt>
              </c:strCache>
            </c:strRef>
          </c:tx>
          <c:dLbls>
            <c:dLbl>
              <c:idx val="0"/>
              <c:layout>
                <c:manualLayout>
                  <c:x val="-4.9382370415994034E-3"/>
                  <c:y val="-1.0217068457576636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-1.2519474189970304E-2"/>
                </c:manualLayout>
              </c:layout>
              <c:showVal val="1"/>
            </c:dLbl>
            <c:dLbl>
              <c:idx val="2"/>
              <c:layout>
                <c:manualLayout>
                  <c:x val="-2.4691185207997893E-3"/>
                  <c:y val="-1.2519474189970304E-2"/>
                </c:manualLayout>
              </c:layout>
              <c:showVal val="1"/>
            </c:dLbl>
            <c:txPr>
              <a:bodyPr/>
              <a:lstStyle/>
              <a:p>
                <a:pPr algn="ctr" rtl="0">
                  <a:defRPr lang="ru-RU" sz="1200" b="1" i="1" u="none" strike="noStrike" kern="1200" baseline="0" dirty="0">
                    <a:solidFill>
                      <a:srgbClr val="64000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165</c:v>
                </c:pt>
                <c:pt idx="1">
                  <c:v>106</c:v>
                </c:pt>
                <c:pt idx="2">
                  <c:v>134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Убыло</c:v>
                </c:pt>
              </c:strCache>
            </c:strRef>
          </c:tx>
          <c:dLbls>
            <c:dLbl>
              <c:idx val="0"/>
              <c:layout>
                <c:manualLayout>
                  <c:x val="4.9382370415994034E-3"/>
                  <c:y val="-2.0081433757786225E-2"/>
                </c:manualLayout>
              </c:layout>
              <c:showVal val="1"/>
            </c:dLbl>
            <c:dLbl>
              <c:idx val="1"/>
              <c:layout>
                <c:manualLayout>
                  <c:x val="4.9382370415994034E-3"/>
                  <c:y val="-7.6628013431824802E-3"/>
                </c:manualLayout>
              </c:layout>
              <c:showVal val="1"/>
            </c:dLbl>
            <c:dLbl>
              <c:idx val="2"/>
              <c:layout>
                <c:manualLayout>
                  <c:x val="4.9382370415994034E-3"/>
                  <c:y val="-1.0217068457576594E-2"/>
                </c:manualLayout>
              </c:layout>
              <c:showVal val="1"/>
            </c:dLbl>
            <c:txPr>
              <a:bodyPr/>
              <a:lstStyle/>
              <a:p>
                <a:pPr algn="ctr" rtl="0">
                  <a:defRPr lang="ru-RU" sz="1200" b="1" i="1" u="none" strike="noStrike" kern="1200" baseline="0" dirty="0">
                    <a:solidFill>
                      <a:srgbClr val="64000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652</c:v>
                </c:pt>
                <c:pt idx="1">
                  <c:v>774</c:v>
                </c:pt>
                <c:pt idx="2">
                  <c:v>650</c:v>
                </c:pt>
              </c:numCache>
            </c:numRef>
          </c:val>
        </c:ser>
        <c:shape val="cylinder"/>
        <c:axId val="67327104"/>
        <c:axId val="67328640"/>
        <c:axId val="0"/>
      </c:bar3DChart>
      <c:catAx>
        <c:axId val="6732710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67328640"/>
        <c:crosses val="autoZero"/>
        <c:auto val="1"/>
        <c:lblAlgn val="ctr"/>
        <c:lblOffset val="100"/>
      </c:catAx>
      <c:valAx>
        <c:axId val="6732864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673271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7.1399978187953822E-2"/>
          <c:y val="0.88512555731292708"/>
          <c:w val="0.86819632345844466"/>
          <c:h val="9.0641487090291545E-2"/>
        </c:manualLayout>
      </c:layout>
      <c:txPr>
        <a:bodyPr/>
        <a:lstStyle/>
        <a:p>
          <a:pPr>
            <a:defRPr sz="1200"/>
          </a:pPr>
          <a:endParaRPr lang="ru-RU"/>
        </a:p>
      </c:txPr>
    </c:legend>
    <c:plotVisOnly val="1"/>
  </c:chart>
  <c:txPr>
    <a:bodyPr/>
    <a:lstStyle/>
    <a:p>
      <a:pPr>
        <a:defRPr lang="ru-RU" sz="1800" b="1" i="0" u="none" strike="noStrike" kern="1200" baseline="0" dirty="0" smtClean="0">
          <a:solidFill>
            <a:srgbClr val="640000"/>
          </a:solidFill>
          <a:latin typeface="Times New Roman" pitchFamily="18" charset="0"/>
          <a:ea typeface="+mn-ea"/>
          <a:cs typeface="Times New Roman" pitchFamily="18" charset="0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 rtl="0">
              <a:defRPr lang="ru-RU" sz="1400" b="1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ДОЛЯ ДЕТСКОГО НАСЕЛНИЯ                                  (ОТ 0 ДО 18ЛЕТ)</a:t>
            </a:r>
          </a:p>
        </c:rich>
      </c:tx>
      <c:layout>
        <c:manualLayout>
          <c:xMode val="edge"/>
          <c:yMode val="edge"/>
          <c:x val="0.14890651100721394"/>
          <c:y val="1.301828158683054E-4"/>
        </c:manualLayout>
      </c:layout>
    </c:title>
    <c:view3D>
      <c:rotX val="30"/>
      <c:rotY val="160"/>
      <c:perspective val="30"/>
    </c:view3D>
    <c:plotArea>
      <c:layout>
        <c:manualLayout>
          <c:layoutTarget val="inner"/>
          <c:xMode val="edge"/>
          <c:yMode val="edge"/>
          <c:x val="0.20117911102401137"/>
          <c:y val="0.20398037459055404"/>
          <c:w val="0.53109889494586715"/>
          <c:h val="0.618810140590853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ДЕТСКОГО НАСЕЛЕНИЯ (от 0 до 18 лет)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Дети</c:v>
                </c:pt>
                <c:pt idx="1">
                  <c:v>Общее число жителей района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4280</c:v>
                </c:pt>
                <c:pt idx="1">
                  <c:v>17759</c:v>
                </c:pt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5.0140131502641724E-2"/>
          <c:y val="0.8627231475715601"/>
          <c:w val="0.92601606776584211"/>
          <c:h val="0.10889692290347661"/>
        </c:manualLayout>
      </c:layout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lang="ru-RU" sz="14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ЧИСЛЕННОСТЬ  ЗАНЯТЫХ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В   РАЗРЕЗЕ   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ОТРАСЛЕЙ ЭКОНОМИКИ (ТЫС.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ЧЕЛ,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c:rich>
      </c:tx>
      <c:layout>
        <c:manualLayout>
          <c:xMode val="edge"/>
          <c:yMode val="edge"/>
          <c:x val="0.13278020985440644"/>
          <c:y val="1.6161503045234685E-2"/>
        </c:manualLayout>
      </c:layout>
    </c:title>
    <c:view3D>
      <c:rotX val="60"/>
      <c:perspective val="70"/>
    </c:view3D>
    <c:plotArea>
      <c:layout>
        <c:manualLayout>
          <c:layoutTarget val="inner"/>
          <c:xMode val="edge"/>
          <c:yMode val="edge"/>
          <c:x val="0.31047309447461058"/>
          <c:y val="0.16935202851095987"/>
          <c:w val="0.47630651215578401"/>
          <c:h val="0.6675894526603457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4"/>
          <c:dLbls>
            <c:dLbl>
              <c:idx val="0"/>
              <c:layout>
                <c:manualLayout>
                  <c:x val="-0.10304766693873332"/>
                  <c:y val="-7.4615864991535524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latin typeface="Times New Roman" pitchFamily="18" charset="0"/>
                        <a:cs typeface="Times New Roman" pitchFamily="18" charset="0"/>
                      </a:rPr>
                      <a:t>9,</a:t>
                    </a:r>
                    <a:r>
                      <a:rPr lang="ru-RU" sz="1400" dirty="0" smtClean="0">
                        <a:latin typeface="Times New Roman" pitchFamily="18" charset="0"/>
                        <a:cs typeface="Times New Roman" pitchFamily="18" charset="0"/>
                      </a:rPr>
                      <a:t>8</a:t>
                    </a:r>
                    <a:endParaRPr lang="en-US" sz="14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showPercent val="1"/>
            </c:dLbl>
            <c:dLbl>
              <c:idx val="1"/>
              <c:layout>
                <c:manualLayout>
                  <c:x val="4.3313230022059323E-3"/>
                  <c:y val="2.4264100169080708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latin typeface="Times New Roman" pitchFamily="18" charset="0"/>
                        <a:cs typeface="Times New Roman" pitchFamily="18" charset="0"/>
                      </a:rPr>
                      <a:t>1,26</a:t>
                    </a:r>
                    <a:endParaRPr lang="en-US" sz="14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showPercent val="1"/>
            </c:dLbl>
            <c:dLbl>
              <c:idx val="2"/>
              <c:layout>
                <c:manualLayout>
                  <c:x val="-4.1766065826679334E-2"/>
                  <c:y val="7.4359881465344124E-3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latin typeface="Times New Roman" pitchFamily="18" charset="0"/>
                        <a:cs typeface="Times New Roman" pitchFamily="18" charset="0"/>
                      </a:rPr>
                      <a:t>0,10</a:t>
                    </a:r>
                    <a:endParaRPr lang="en-US" sz="14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showPercent val="1"/>
            </c:dLbl>
            <c:dLbl>
              <c:idx val="3"/>
              <c:layout>
                <c:manualLayout>
                  <c:x val="-7.281801960036012E-2"/>
                  <c:y val="-4.5912878893925424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latin typeface="Times New Roman" pitchFamily="18" charset="0"/>
                        <a:cs typeface="Times New Roman" pitchFamily="18" charset="0"/>
                      </a:rPr>
                      <a:t>0,32</a:t>
                    </a:r>
                    <a:endParaRPr lang="en-US" sz="14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showPercent val="1"/>
            </c:dLbl>
            <c:dLbl>
              <c:idx val="4"/>
              <c:layout>
                <c:manualLayout>
                  <c:x val="-2.1433565506195854E-2"/>
                  <c:y val="-6.0738194679514433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latin typeface="Times New Roman" pitchFamily="18" charset="0"/>
                        <a:cs typeface="Times New Roman" pitchFamily="18" charset="0"/>
                      </a:rPr>
                      <a:t>0,25</a:t>
                    </a:r>
                    <a:endParaRPr lang="en-US" sz="14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showPercent val="1"/>
            </c:dLbl>
            <c:dLbl>
              <c:idx val="5"/>
              <c:layout>
                <c:manualLayout>
                  <c:x val="4.9649235774561875E-3"/>
                  <c:y val="-7.6745930143282516E-3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latin typeface="Times New Roman" pitchFamily="18" charset="0"/>
                        <a:cs typeface="Times New Roman" pitchFamily="18" charset="0"/>
                      </a:rPr>
                      <a:t>2,7</a:t>
                    </a:r>
                    <a:endParaRPr lang="en-US" sz="14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showPercent val="1"/>
            </c:dLbl>
            <c:dLbl>
              <c:idx val="6"/>
              <c:layout>
                <c:manualLayout>
                  <c:x val="3.2031640244540492E-2"/>
                  <c:y val="5.3487363910388094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latin typeface="Times New Roman" pitchFamily="18" charset="0"/>
                        <a:cs typeface="Times New Roman" pitchFamily="18" charset="0"/>
                      </a:rPr>
                      <a:t>1,1</a:t>
                    </a:r>
                    <a:endParaRPr lang="en-US" sz="14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showPercent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Percent val="1"/>
            <c:showLeaderLines val="1"/>
          </c:dLbls>
          <c:cat>
            <c:strRef>
              <c:f>Лист1!$A$2:$A$8</c:f>
              <c:strCache>
                <c:ptCount val="7"/>
                <c:pt idx="0">
                  <c:v>Золотодобыча</c:v>
                </c:pt>
                <c:pt idx="1">
                  <c:v>Производство и распределение энергии и воды</c:v>
                </c:pt>
                <c:pt idx="2">
                  <c:v>Торговля и сфера обслуживания</c:v>
                </c:pt>
                <c:pt idx="3">
                  <c:v>Обрабатывающее производство</c:v>
                </c:pt>
                <c:pt idx="4">
                  <c:v>Транспорт и связь</c:v>
                </c:pt>
                <c:pt idx="5">
                  <c:v>Социальная сфера</c:v>
                </c:pt>
                <c:pt idx="6">
                  <c:v>Прочие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9.8000000000000007</c:v>
                </c:pt>
                <c:pt idx="1">
                  <c:v>1.26</c:v>
                </c:pt>
                <c:pt idx="2">
                  <c:v>0.1</c:v>
                </c:pt>
                <c:pt idx="3">
                  <c:v>0.32000000000000167</c:v>
                </c:pt>
                <c:pt idx="4">
                  <c:v>0.25</c:v>
                </c:pt>
                <c:pt idx="5">
                  <c:v>2.7</c:v>
                </c:pt>
                <c:pt idx="6">
                  <c:v>1.1000000000000001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3.4652690837815241E-2"/>
          <c:y val="0.71673995282622693"/>
          <c:w val="0.95217859114212766"/>
          <c:h val="0.28326008989785068"/>
        </c:manualLayout>
      </c:layout>
      <c:txPr>
        <a:bodyPr/>
        <a:lstStyle/>
        <a:p>
          <a:pPr>
            <a:defRPr sz="1200" b="1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ВЫРУЧКА  ОТ  РЕАЛИЗАЦИИ  ПРОДУКЦИИ, РАБОТ 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 И  УСЛУГ  ВСЕХ  СФЕР  ЭКОНОМИЧЕСКОЙ  ДЕЯТЕЛЬНОСТИ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(МЛН.РУБ.)</a:t>
            </a:r>
            <a:endParaRPr lang="ru-RU" sz="1200" b="1" i="0" u="none" strike="noStrike" kern="1200" baseline="0" dirty="0">
              <a:solidFill>
                <a:srgbClr val="64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c:rich>
      </c:tx>
      <c:layout/>
    </c:title>
    <c:view3D>
      <c:rAngAx val="1"/>
    </c:view3D>
    <c:plotArea>
      <c:layout>
        <c:manualLayout>
          <c:layoutTarget val="inner"/>
          <c:xMode val="edge"/>
          <c:yMode val="edge"/>
          <c:x val="0.24807303773903094"/>
          <c:y val="0.28924620247999605"/>
          <c:w val="0.69155955809654812"/>
          <c:h val="0.56319599855373825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Выручка от реализации продукции, работ и услуг всех сфер экономической деятельности</c:v>
                </c:pt>
              </c:strCache>
            </c:strRef>
          </c:tx>
          <c:dLbls>
            <c:dLbl>
              <c:idx val="0"/>
              <c:layout>
                <c:manualLayout>
                  <c:x val="5.1529429999298063E-2"/>
                  <c:y val="-0.27022033091631903"/>
                </c:manualLayout>
              </c:layout>
              <c:showVal val="1"/>
            </c:dLbl>
            <c:dLbl>
              <c:idx val="1"/>
              <c:layout>
                <c:manualLayout>
                  <c:x val="4.6376486999368534E-2"/>
                  <c:y val="-0.29510904560598"/>
                </c:manualLayout>
              </c:layout>
              <c:showVal val="1"/>
            </c:dLbl>
            <c:dLbl>
              <c:idx val="2"/>
              <c:layout>
                <c:manualLayout>
                  <c:x val="4.3800015499403364E-2"/>
                  <c:y val="-0.3057756376158348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75297.5</c:v>
                </c:pt>
                <c:pt idx="1">
                  <c:v>87052.1</c:v>
                </c:pt>
                <c:pt idx="2">
                  <c:v>89746.1</c:v>
                </c:pt>
              </c:numCache>
            </c:numRef>
          </c:val>
        </c:ser>
        <c:gapWidth val="55"/>
        <c:gapDepth val="55"/>
        <c:shape val="box"/>
        <c:axId val="72961408"/>
        <c:axId val="72967296"/>
        <c:axId val="0"/>
      </c:bar3DChart>
      <c:catAx>
        <c:axId val="7296140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2967296"/>
        <c:crosses val="autoZero"/>
        <c:auto val="1"/>
        <c:lblAlgn val="ctr"/>
        <c:lblOffset val="100"/>
      </c:catAx>
      <c:valAx>
        <c:axId val="72967296"/>
        <c:scaling>
          <c:orientation val="minMax"/>
        </c:scaling>
        <c:axPos val="l"/>
        <c:majorGridlines/>
        <c:numFmt formatCode="#,##0.0" sourceLinked="1"/>
        <c:maj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296140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200" b="1" i="0" u="none" strike="noStrike" kern="1200" baseline="0" dirty="0" smtClean="0">
                <a:solidFill>
                  <a:srgbClr val="64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ДОЛЯ   </a:t>
            </a:r>
            <a:r>
              <a:rPr lang="ru-RU" sz="1200" b="1" i="0" u="none" strike="noStrike" kern="1200" baseline="0" dirty="0">
                <a:solidFill>
                  <a:srgbClr val="64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ЗОЛОТОДОБЫВАЮЩИХ </a:t>
            </a:r>
            <a:r>
              <a:rPr lang="ru-RU" sz="1200" b="1" i="0" u="none" strike="noStrike" kern="1200" baseline="0" dirty="0" smtClean="0">
                <a:solidFill>
                  <a:srgbClr val="64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ПРЕДПРИЯТИЙ  </a:t>
            </a:r>
            <a:r>
              <a:rPr lang="ru-RU" sz="1200" b="1" i="0" u="none" strike="noStrike" kern="1200" baseline="0" dirty="0">
                <a:solidFill>
                  <a:srgbClr val="64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 </a:t>
            </a:r>
            <a:r>
              <a:rPr lang="ru-RU" sz="1200" b="1" i="0" u="none" strike="noStrike" kern="1200" baseline="0" dirty="0" smtClean="0">
                <a:solidFill>
                  <a:srgbClr val="64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ОБЩЕМ  ОБЪЕМЕ  ВЫРУЧКИ  (МЛН.РУБ.)</a:t>
            </a:r>
            <a:endParaRPr lang="ru-RU" sz="1200" b="1" i="0" u="none" strike="noStrike" kern="1200" baseline="0" dirty="0">
              <a:solidFill>
                <a:srgbClr val="64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305989954153992"/>
          <c:y val="2.6016078072816452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.17245795968725244"/>
          <c:y val="0.19411203574787017"/>
          <c:w val="0.60293275770356969"/>
          <c:h val="0.721425980103959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 ЗОЛОТОДОБЫВАЮЩИХ ПРЕДПРИЯТИЙ В ОБЩЕМ ОБЪЕМЕ ВЫРУЧКИ</c:v>
                </c:pt>
              </c:strCache>
            </c:strRef>
          </c:tx>
          <c:dLbls>
            <c:dLbl>
              <c:idx val="0"/>
              <c:layout>
                <c:manualLayout>
                  <c:x val="-0.14391614592588298"/>
                  <c:y val="-0.232870682122591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73 112,3</a:t>
                    </a:r>
                    <a:endParaRPr lang="en-US" dirty="0"/>
                  </a:p>
                </c:rich>
              </c:tx>
              <c:showVal val="1"/>
              <c:showPercent val="1"/>
            </c:dLbl>
            <c:dLbl>
              <c:idx val="1"/>
              <c:layout>
                <c:manualLayout>
                  <c:x val="2.3647449965176041E-2"/>
                  <c:y val="0.1046903387700201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 </a:t>
                    </a:r>
                    <a:r>
                      <a:rPr lang="en-US" dirty="0" smtClean="0"/>
                      <a:t>9</a:t>
                    </a:r>
                    <a:r>
                      <a:rPr lang="ru-RU" dirty="0" smtClean="0"/>
                      <a:t>00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6</a:t>
                    </a:r>
                  </a:p>
                  <a:p>
                    <a:endParaRPr lang="en-US" dirty="0"/>
                  </a:p>
                </c:rich>
              </c:tx>
              <c:showVal val="1"/>
              <c:showPercent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Percent val="1"/>
          </c:dLbls>
          <c:cat>
            <c:strRef>
              <c:f>Лист1!$A$2:$A$3</c:f>
              <c:strCache>
                <c:ptCount val="1"/>
                <c:pt idx="0">
                  <c:v>ДОЛЯ ЗОЛОТОДОБЫВАЮЩИХ ПРЕДРИЯТИЙ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73112.3</c:v>
                </c:pt>
                <c:pt idx="1">
                  <c:v>7928.5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</c:v>
                </c:pt>
              </c:strCache>
            </c:strRef>
          </c:tx>
          <c:dLbls>
            <c:showPercent val="1"/>
          </c:dLbls>
          <c:cat>
            <c:strRef>
              <c:f>Лист1!$A$2:$A$3</c:f>
              <c:strCache>
                <c:ptCount val="1"/>
                <c:pt idx="0">
                  <c:v>ДОЛЯ ЗОЛОТОДОБЫВАЮЩИХ ПРЕДРИЯТИЙ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</c:numCache>
            </c:numRef>
          </c:val>
        </c:ser>
        <c:dLbls>
          <c:showPercent val="1"/>
        </c:dLbls>
      </c:pie3DChart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1.8181314352219795E-2"/>
          <c:y val="0.80328874637328362"/>
          <c:w val="0.96805707360914794"/>
          <c:h val="0.1967112536267164"/>
        </c:manualLayout>
      </c:layout>
      <c:txPr>
        <a:bodyPr/>
        <a:lstStyle/>
        <a:p>
          <a:pPr>
            <a:defRPr sz="11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400" b="1" i="0" u="none" strike="noStrike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ДИНАМИКА ДОБЫЧИ ЗОЛОТА</a:t>
            </a:r>
          </a:p>
        </c:rich>
      </c:tx>
      <c:layout>
        <c:manualLayout>
          <c:xMode val="edge"/>
          <c:yMode val="edge"/>
          <c:x val="0.17190656987124217"/>
          <c:y val="0"/>
        </c:manualLayout>
      </c:layout>
    </c:title>
    <c:view3D>
      <c:rotX val="10"/>
      <c:rotY val="30"/>
      <c:rAngAx val="1"/>
    </c:view3D>
    <c:plotArea>
      <c:layout>
        <c:manualLayout>
          <c:layoutTarget val="inner"/>
          <c:xMode val="edge"/>
          <c:yMode val="edge"/>
          <c:x val="3.0085259514975773E-2"/>
          <c:y val="9.5505431018954548E-2"/>
          <c:w val="0.9398294809700507"/>
          <c:h val="0.58770397024573851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Добыча из россыпных месторождений</c:v>
                </c:pt>
              </c:strCache>
            </c:strRef>
          </c:tx>
          <c:dLbls>
            <c:dLbl>
              <c:idx val="0"/>
              <c:layout>
                <c:manualLayout>
                  <c:x val="2.7350235922704812E-2"/>
                  <c:y val="-3.232300609046879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11,2 т.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3.2820067751056892E-2"/>
                  <c:y val="-4.309734145395840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10,8 т.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3.0085259514975655E-2"/>
                  <c:y val="-5.387167681744912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0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9 т.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11.2</c:v>
                </c:pt>
                <c:pt idx="1">
                  <c:v>11.2</c:v>
                </c:pt>
                <c:pt idx="2">
                  <c:v>10.8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Добыча рудного золота</c:v>
                </c:pt>
              </c:strCache>
            </c:strRef>
          </c:tx>
          <c:dLbls>
            <c:dLbl>
              <c:idx val="0"/>
              <c:layout>
                <c:manualLayout>
                  <c:x val="3.5555091343327294E-2"/>
                  <c:y val="-3.434321669539620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1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4 т.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3.2820067751056892E-2"/>
                  <c:y val="-2.847499130114824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2,1 т.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4.6495401068597404E-2"/>
                  <c:y val="-3.89608571668539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3,9 т.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10.9</c:v>
                </c:pt>
                <c:pt idx="1">
                  <c:v>11.4</c:v>
                </c:pt>
                <c:pt idx="2">
                  <c:v>12.1</c:v>
                </c:pt>
              </c:numCache>
            </c:numRef>
          </c:val>
        </c:ser>
        <c:gapWidth val="75"/>
        <c:shape val="cylinder"/>
        <c:axId val="80286080"/>
        <c:axId val="80287616"/>
        <c:axId val="0"/>
      </c:bar3DChart>
      <c:catAx>
        <c:axId val="8028608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0287616"/>
        <c:crosses val="autoZero"/>
        <c:auto val="1"/>
        <c:lblAlgn val="ctr"/>
        <c:lblOffset val="100"/>
      </c:catAx>
      <c:valAx>
        <c:axId val="80287616"/>
        <c:scaling>
          <c:orientation val="minMax"/>
        </c:scaling>
        <c:axPos val="l"/>
        <c:majorGridlines/>
        <c:numFmt formatCode="General" sourceLinked="1"/>
        <c:majorTickMark val="none"/>
        <c:tickLblPos val="none"/>
        <c:spPr>
          <a:ln w="10000">
            <a:noFill/>
          </a:ln>
        </c:spPr>
        <c:crossAx val="8028608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3569808785240361E-2"/>
          <c:y val="0.811490317240392"/>
          <c:w val="0.94003988396608573"/>
          <c:h val="0.11136137577009647"/>
        </c:manualLayout>
      </c:layout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РАСПРЕДЕЛЕНИЕ СУБЪЕКТОВ МАЛОГО БИЗНЕСА ПО ВИДАМ ЭКОНОМИЧНСКОЙ ДЕЯТЕЛЬНОСТИ</a:t>
            </a:r>
          </a:p>
        </c:rich>
      </c:tx>
      <c:layout>
        <c:manualLayout>
          <c:xMode val="edge"/>
          <c:yMode val="edge"/>
          <c:x val="0.11129074424504851"/>
          <c:y val="5.7383519119692104E-2"/>
        </c:manualLayout>
      </c:layout>
    </c:title>
    <c:view3D>
      <c:rotX val="70"/>
      <c:perspective val="90"/>
    </c:view3D>
    <c:plotArea>
      <c:layout>
        <c:manualLayout>
          <c:layoutTarget val="inner"/>
          <c:xMode val="edge"/>
          <c:yMode val="edge"/>
          <c:x val="0.18369696326845419"/>
          <c:y val="0.30193192276397296"/>
          <c:w val="0.69862017650290065"/>
          <c:h val="0.573908185296011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СУБЪЕКТОВ МАЛОГО БИЗНЕСА ПО ВИДАМ ЭКОНОМИЧНСКОЙ ДЕЯТЕЛЬНОСТИ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2.9201512756340652E-2"/>
                  <c:y val="-0.39333736071838532"/>
                </c:manualLayout>
              </c:layout>
              <c:tx>
                <c:rich>
                  <a:bodyPr/>
                  <a:lstStyle/>
                  <a:p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ОПТОВО-РОЗНИЧНАЯ ТОРГОВЛЯ И ОБЩЕСТВЕННОЕ ПИТАНИЕ</a:t>
                    </a:r>
                  </a:p>
                  <a:p>
                    <a:r>
                      <a:rPr lang="en-US" sz="800" b="1" dirty="0" smtClean="0">
                        <a:latin typeface="Times New Roman" pitchFamily="18" charset="0"/>
                        <a:cs typeface="Times New Roman" pitchFamily="18" charset="0"/>
                      </a:rPr>
                      <a:t>7</a:t>
                    </a:r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r>
                      <a:rPr lang="en-US" sz="800" b="1" dirty="0" smtClean="0">
                        <a:latin typeface="Times New Roman" pitchFamily="18" charset="0"/>
                        <a:cs typeface="Times New Roman" pitchFamily="18" charset="0"/>
                      </a:rPr>
                      <a:t>,</a:t>
                    </a:r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3 %</a:t>
                    </a:r>
                    <a:endParaRPr lang="en-US" sz="8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3.3197911856825205E-2"/>
                  <c:y val="0.1160602113021081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ЗОЛОТОДОБЫЧА</a:t>
                    </a:r>
                    <a:r>
                      <a:rPr lang="ru-RU" sz="800" b="1" baseline="0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800" b="1" dirty="0" smtClean="0">
                        <a:latin typeface="Times New Roman" pitchFamily="18" charset="0"/>
                        <a:cs typeface="Times New Roman" pitchFamily="18" charset="0"/>
                      </a:rPr>
                      <a:t>4,7</a:t>
                    </a:r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 %</a:t>
                    </a:r>
                  </a:p>
                  <a:p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-1.0015642540928897E-2"/>
                  <c:y val="9.8755853116280958E-3"/>
                </c:manualLayout>
              </c:layout>
              <c:tx>
                <c:rich>
                  <a:bodyPr/>
                  <a:lstStyle/>
                  <a:p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ОБРАБАТЫ-ВАЮЩИЕ ПРОИЗВОДСТВА                            2,9 %</a:t>
                    </a:r>
                  </a:p>
                  <a:p>
                    <a:endParaRPr lang="en-US" sz="800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-5.1408214115737476E-3"/>
                  <c:y val="-6.5460248136134424E-3"/>
                </c:manualLayout>
              </c:layout>
              <c:tx>
                <c:rich>
                  <a:bodyPr/>
                  <a:lstStyle/>
                  <a:p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СТРОИТЕЛЬСТВО                     </a:t>
                    </a:r>
                    <a:r>
                      <a:rPr lang="en-US" sz="800" b="1" dirty="0" smtClean="0">
                        <a:latin typeface="Times New Roman" pitchFamily="18" charset="0"/>
                        <a:cs typeface="Times New Roman" pitchFamily="18" charset="0"/>
                      </a:rPr>
                      <a:t>5,9</a:t>
                    </a:r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 %</a:t>
                    </a:r>
                  </a:p>
                  <a:p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-3.0795932071862223E-2"/>
                  <c:y val="-7.1263482109250473E-2"/>
                </c:manualLayout>
              </c:layout>
              <c:tx>
                <c:rich>
                  <a:bodyPr/>
                  <a:lstStyle/>
                  <a:p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ТРАНСПОРТ И СВЯЗЬ                      </a:t>
                    </a:r>
                    <a:r>
                      <a:rPr lang="en-US" sz="800" b="1" dirty="0" smtClean="0">
                        <a:latin typeface="Times New Roman" pitchFamily="18" charset="0"/>
                        <a:cs typeface="Times New Roman" pitchFamily="18" charset="0"/>
                      </a:rPr>
                      <a:t>1,8</a:t>
                    </a:r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 %</a:t>
                    </a:r>
                    <a:endParaRPr lang="en-US" sz="8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</c:dLbl>
            <c:dLbl>
              <c:idx val="5"/>
              <c:layout>
                <c:manualLayout>
                  <c:x val="1.465201754078121E-2"/>
                  <c:y val="-0.13501108478681034"/>
                </c:manualLayout>
              </c:layout>
              <c:tx>
                <c:rich>
                  <a:bodyPr/>
                  <a:lstStyle/>
                  <a:p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СЕЛЬСКОЕ ХОЗЯЙСТВО </a:t>
                    </a:r>
                  </a:p>
                  <a:p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1,8 %</a:t>
                    </a:r>
                    <a:endParaRPr lang="en-US" sz="8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</c:dLbl>
            <c:dLbl>
              <c:idx val="6"/>
              <c:layout>
                <c:manualLayout>
                  <c:x val="0.16992976826405637"/>
                  <c:y val="-9.8154824813124708E-2"/>
                </c:manualLayout>
              </c:layout>
              <c:tx>
                <c:rich>
                  <a:bodyPr/>
                  <a:lstStyle/>
                  <a:p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ГОСТИНИЦЫ И РЕСТОРАНЫ</a:t>
                    </a:r>
                    <a:r>
                      <a:rPr lang="ru-RU" sz="800" b="1" baseline="0" dirty="0" smtClean="0">
                        <a:latin typeface="Times New Roman" pitchFamily="18" charset="0"/>
                        <a:cs typeface="Times New Roman" pitchFamily="18" charset="0"/>
                      </a:rPr>
                      <a:t>                               </a:t>
                    </a:r>
                    <a:r>
                      <a:rPr lang="en-US" sz="800" b="1" dirty="0" smtClean="0">
                        <a:latin typeface="Times New Roman" pitchFamily="18" charset="0"/>
                        <a:cs typeface="Times New Roman" pitchFamily="18" charset="0"/>
                      </a:rPr>
                      <a:t>2,9</a:t>
                    </a:r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 %</a:t>
                    </a:r>
                    <a:endParaRPr lang="en-US" sz="8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</c:dLbl>
            <c:dLbl>
              <c:idx val="7"/>
              <c:layout>
                <c:manualLayout>
                  <c:x val="0.22887399335891917"/>
                  <c:y val="-1.4539924479968644E-2"/>
                </c:manualLayout>
              </c:layout>
              <c:tx>
                <c:rich>
                  <a:bodyPr/>
                  <a:lstStyle/>
                  <a:p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ПРОЧИЕ </a:t>
                    </a:r>
                    <a:r>
                      <a:rPr lang="en-US" sz="800" b="1" dirty="0" smtClean="0">
                        <a:latin typeface="Times New Roman" pitchFamily="18" charset="0"/>
                        <a:cs typeface="Times New Roman" pitchFamily="18" charset="0"/>
                      </a:rPr>
                      <a:t>10,0</a:t>
                    </a:r>
                    <a:r>
                      <a:rPr lang="ru-RU" sz="800" b="1" dirty="0" smtClean="0">
                        <a:latin typeface="Times New Roman" pitchFamily="18" charset="0"/>
                        <a:cs typeface="Times New Roman" pitchFamily="18" charset="0"/>
                      </a:rPr>
                      <a:t> %</a:t>
                    </a:r>
                    <a:endParaRPr lang="en-US" sz="8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</c:dLbl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Оптово-розничная торговля и общественное питание</c:v>
                </c:pt>
                <c:pt idx="1">
                  <c:v>Золотодобыча</c:v>
                </c:pt>
                <c:pt idx="2">
                  <c:v>Обрабатывающие производства</c:v>
                </c:pt>
                <c:pt idx="3">
                  <c:v>Строительство</c:v>
                </c:pt>
                <c:pt idx="4">
                  <c:v>Транспорт и связь</c:v>
                </c:pt>
                <c:pt idx="5">
                  <c:v>Сельское хозяйство</c:v>
                </c:pt>
                <c:pt idx="6">
                  <c:v>Гостиницы и рестораны</c:v>
                </c:pt>
                <c:pt idx="7">
                  <c:v>Прочие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8"/>
                <c:pt idx="0">
                  <c:v>71.3</c:v>
                </c:pt>
                <c:pt idx="1">
                  <c:v>4.7</c:v>
                </c:pt>
                <c:pt idx="2">
                  <c:v>2.9</c:v>
                </c:pt>
                <c:pt idx="3">
                  <c:v>5.9</c:v>
                </c:pt>
                <c:pt idx="4">
                  <c:v>1.8</c:v>
                </c:pt>
                <c:pt idx="5">
                  <c:v>1.8</c:v>
                </c:pt>
                <c:pt idx="6">
                  <c:v>2.9</c:v>
                </c:pt>
                <c:pt idx="7">
                  <c:v>10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СТРУКТУРА МУНИЦИПАЛЬНОГО  </a:t>
            </a:r>
            <a:r>
              <a:rPr lang="ru-RU" sz="1200" b="1" i="0" u="none" strike="noStrike" kern="1200" baseline="0" dirty="0" smtClean="0">
                <a:solidFill>
                  <a:srgbClr val="64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ИМУЩЕСТВА</a:t>
            </a:r>
          </a:p>
        </c:rich>
      </c:tx>
      <c:layout>
        <c:manualLayout>
          <c:xMode val="edge"/>
          <c:yMode val="edge"/>
          <c:x val="0.14316994663746888"/>
          <c:y val="2.976629434548243E-2"/>
        </c:manualLayout>
      </c:layout>
    </c:title>
    <c:plotArea>
      <c:layout>
        <c:manualLayout>
          <c:layoutTarget val="inner"/>
          <c:xMode val="edge"/>
          <c:yMode val="edge"/>
          <c:x val="2.7542843217934692E-2"/>
          <c:y val="0.18474704724409713"/>
          <c:w val="0.43630840729024667"/>
          <c:h val="0.5445371555118105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ln>
                <a:solidFill>
                  <a:schemeClr val="accent1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dirty="0" smtClean="0"/>
                      <a:t>7</a:t>
                    </a:r>
                    <a:r>
                      <a:rPr lang="en-US" sz="1200" dirty="0" smtClean="0"/>
                      <a:t>,</a:t>
                    </a:r>
                    <a:r>
                      <a:rPr lang="ru-RU" sz="1200" dirty="0" smtClean="0"/>
                      <a:t>6</a:t>
                    </a:r>
                    <a:r>
                      <a:rPr lang="en-US" sz="1200" dirty="0" smtClean="0"/>
                      <a:t>%</a:t>
                    </a:r>
                    <a:endParaRPr lang="en-US" sz="1200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dirty="0" smtClean="0"/>
                      <a:t>53,1%</a:t>
                    </a:r>
                    <a:endParaRPr lang="en-US" sz="1200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dirty="0" smtClean="0"/>
                      <a:t>19,2</a:t>
                    </a:r>
                    <a:r>
                      <a:rPr lang="en-US" sz="1200" dirty="0" smtClean="0"/>
                      <a:t>%</a:t>
                    </a:r>
                    <a:endParaRPr lang="en-US" sz="1200" dirty="0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1200" dirty="0" smtClean="0"/>
                      <a:t>20,1%</a:t>
                    </a:r>
                    <a:endParaRPr lang="en-US" sz="1200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Муниципальный специализированный жилищный  фонд (89,6 млн.руб.)</c:v>
                </c:pt>
                <c:pt idx="1">
                  <c:v>Объекты недвижимого имущества (нежилые здания, строения, помещения) (628,3 млн.руб.)</c:v>
                </c:pt>
                <c:pt idx="2">
                  <c:v>Земельные участки (227,6 млн.руб.)</c:v>
                </c:pt>
                <c:pt idx="3">
                  <c:v>Прочие основные средства                                          (237,9 млн.руб.)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7.5999999999999998E-2</c:v>
                </c:pt>
                <c:pt idx="1">
                  <c:v>0.53100000000000003</c:v>
                </c:pt>
                <c:pt idx="2">
                  <c:v>0.192</c:v>
                </c:pt>
                <c:pt idx="3">
                  <c:v>0.20100000000000001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Муниципальный специализированный жилищный  фонд (89,6 млн.руб.)</c:v>
                </c:pt>
                <c:pt idx="1">
                  <c:v>Объекты недвижимого имущества (нежилые здания, строения, помещения) (628,3 млн.руб.)</c:v>
                </c:pt>
                <c:pt idx="2">
                  <c:v>Земельные участки (227,6 млн.руб.)</c:v>
                </c:pt>
                <c:pt idx="3">
                  <c:v>Прочие основные средства                                          (237,9 млн.руб.)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Муниципальный специализированный жилищный  фонд (89,6 млн.руб.)</c:v>
                </c:pt>
                <c:pt idx="1">
                  <c:v>Объекты недвижимого имущества (нежилые здания, строения, помещения) (628,3 млн.руб.)</c:v>
                </c:pt>
                <c:pt idx="2">
                  <c:v>Земельные участки (227,6 млн.руб.)</c:v>
                </c:pt>
                <c:pt idx="3">
                  <c:v>Прочие основные средства                                          (237,9 млн.руб.)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45196132777140086"/>
          <c:y val="0.13927994838014721"/>
          <c:w val="0.53301529531435188"/>
          <c:h val="0.79539400799094517"/>
        </c:manualLayout>
      </c:layout>
      <c:spPr>
        <a:ln>
          <a:solidFill>
            <a:schemeClr val="accent1"/>
          </a:solidFill>
        </a:ln>
      </c:spPr>
      <c:txPr>
        <a:bodyPr/>
        <a:lstStyle/>
        <a:p>
          <a:pPr>
            <a:defRPr sz="1000" b="1">
              <a:solidFill>
                <a:schemeClr val="accent6">
                  <a:lumMod val="75000"/>
                </a:schemeClr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0DC58D-ACF4-4D2D-A108-B6431FF8F74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22492B-9235-4F64-802E-5FF36443602B}">
      <dgm:prSet phldrT="[Текст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algn="l"/>
          <a:r>
            <a:rPr lang="ru-RU" sz="1100" b="1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ВНЕБЮДЖЕТНЫЕ ИСТОЧНИКИ                                                                              (родительская плата)                                                      –     0,3 МЛН.РУБЛЕЙ</a:t>
          </a:r>
        </a:p>
      </dgm:t>
    </dgm:pt>
    <dgm:pt modelId="{CBDD6930-DB6B-49E2-82A0-EF7251FC6168}" type="parTrans" cxnId="{1A32876B-868E-4998-8EBD-E8B59D56BF0F}">
      <dgm:prSet/>
      <dgm:spPr/>
      <dgm:t>
        <a:bodyPr/>
        <a:lstStyle/>
        <a:p>
          <a:endParaRPr lang="ru-RU"/>
        </a:p>
      </dgm:t>
    </dgm:pt>
    <dgm:pt modelId="{BA6C68F6-D2E2-41B9-B005-2383694C20F5}" type="sibTrans" cxnId="{1A32876B-868E-4998-8EBD-E8B59D56BF0F}">
      <dgm:prSet/>
      <dgm:spPr/>
      <dgm:t>
        <a:bodyPr/>
        <a:lstStyle/>
        <a:p>
          <a:endParaRPr lang="ru-RU"/>
        </a:p>
      </dgm:t>
    </dgm:pt>
    <dgm:pt modelId="{03ADA631-97B8-425E-8E23-63BAD9CC20D0}">
      <dgm:prSet phldrT="[Текст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indent="0" algn="l">
            <a:spcAft>
              <a:spcPts val="0"/>
            </a:spcAft>
          </a:pPr>
          <a:r>
            <a:rPr lang="ru-RU" sz="1100" b="1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БЮДЖЕТ МУНИЦИПАЛЬНОГО                                                                 ОБРАЗОВАНИЯ  Г.БОДАЙБО И РАЙОНА, </a:t>
          </a:r>
        </a:p>
        <a:p>
          <a:pPr indent="0" algn="l">
            <a:spcAft>
              <a:spcPts val="0"/>
            </a:spcAft>
          </a:pPr>
          <a:r>
            <a:rPr lang="ru-RU" sz="1100" b="1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ВКЛЮЧАЯ СУБСИДИИ И СУБВЕНЦИИ </a:t>
          </a:r>
        </a:p>
        <a:p>
          <a:pPr indent="0" algn="l">
            <a:spcAft>
              <a:spcPts val="0"/>
            </a:spcAft>
          </a:pPr>
          <a:r>
            <a:rPr lang="ru-RU" sz="1100" b="1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ИЗ ОБЛАСТНОГО БЮДЖЕТА                                     – 705,9 МЛН.РУБЛЕЙ</a:t>
          </a:r>
        </a:p>
      </dgm:t>
    </dgm:pt>
    <dgm:pt modelId="{11F95F1F-CFBA-4BCB-968A-8D577F8CB461}" type="parTrans" cxnId="{24D4BFE0-1774-4539-851A-B85E35D6EAE6}">
      <dgm:prSet/>
      <dgm:spPr/>
      <dgm:t>
        <a:bodyPr/>
        <a:lstStyle/>
        <a:p>
          <a:endParaRPr lang="ru-RU"/>
        </a:p>
      </dgm:t>
    </dgm:pt>
    <dgm:pt modelId="{941C0833-A80A-4A50-AD32-7239EB73B379}" type="sibTrans" cxnId="{24D4BFE0-1774-4539-851A-B85E35D6EAE6}">
      <dgm:prSet/>
      <dgm:spPr/>
      <dgm:t>
        <a:bodyPr/>
        <a:lstStyle/>
        <a:p>
          <a:endParaRPr lang="ru-RU"/>
        </a:p>
      </dgm:t>
    </dgm:pt>
    <dgm:pt modelId="{8898F2A7-0734-4ED8-B63D-045C87747A25}" type="pres">
      <dgm:prSet presAssocID="{9C0DC58D-ACF4-4D2D-A108-B6431FF8F74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C4BCD3-2EC4-4A86-AB42-DD4FDA3F8AEF}" type="pres">
      <dgm:prSet presAssocID="{03ADA631-97B8-425E-8E23-63BAD9CC20D0}" presName="linNode" presStyleCnt="0"/>
      <dgm:spPr/>
    </dgm:pt>
    <dgm:pt modelId="{0861FF53-3263-43FF-9CB6-B1972F3F05B4}" type="pres">
      <dgm:prSet presAssocID="{03ADA631-97B8-425E-8E23-63BAD9CC20D0}" presName="parentText" presStyleLbl="node1" presStyleIdx="0" presStyleCnt="2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CDBFB8-FD38-4C99-A508-3511B68FF1BF}" type="pres">
      <dgm:prSet presAssocID="{941C0833-A80A-4A50-AD32-7239EB73B379}" presName="sp" presStyleCnt="0"/>
      <dgm:spPr/>
    </dgm:pt>
    <dgm:pt modelId="{9D71F587-86B3-4868-A773-CE2E589E6791}" type="pres">
      <dgm:prSet presAssocID="{5222492B-9235-4F64-802E-5FF36443602B}" presName="linNode" presStyleCnt="0"/>
      <dgm:spPr/>
    </dgm:pt>
    <dgm:pt modelId="{2F272523-4ACB-4C8F-96B2-FB80D3D6EAAC}" type="pres">
      <dgm:prSet presAssocID="{5222492B-9235-4F64-802E-5FF36443602B}" presName="parentText" presStyleLbl="node1" presStyleIdx="1" presStyleCnt="2" custScaleX="277778" custLinFactNeighborX="-136" custLinFactNeighborY="964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F0AFAB-4174-4E76-955F-B8656219B547}" type="presOf" srcId="{03ADA631-97B8-425E-8E23-63BAD9CC20D0}" destId="{0861FF53-3263-43FF-9CB6-B1972F3F05B4}" srcOrd="0" destOrd="0" presId="urn:microsoft.com/office/officeart/2005/8/layout/vList5"/>
    <dgm:cxn modelId="{1A32876B-868E-4998-8EBD-E8B59D56BF0F}" srcId="{9C0DC58D-ACF4-4D2D-A108-B6431FF8F749}" destId="{5222492B-9235-4F64-802E-5FF36443602B}" srcOrd="1" destOrd="0" parTransId="{CBDD6930-DB6B-49E2-82A0-EF7251FC6168}" sibTransId="{BA6C68F6-D2E2-41B9-B005-2383694C20F5}"/>
    <dgm:cxn modelId="{836100B4-A2F0-468A-B8AB-30364B924404}" type="presOf" srcId="{5222492B-9235-4F64-802E-5FF36443602B}" destId="{2F272523-4ACB-4C8F-96B2-FB80D3D6EAAC}" srcOrd="0" destOrd="0" presId="urn:microsoft.com/office/officeart/2005/8/layout/vList5"/>
    <dgm:cxn modelId="{DC323461-978E-490B-A2D5-E853F31F7B05}" type="presOf" srcId="{9C0DC58D-ACF4-4D2D-A108-B6431FF8F749}" destId="{8898F2A7-0734-4ED8-B63D-045C87747A25}" srcOrd="0" destOrd="0" presId="urn:microsoft.com/office/officeart/2005/8/layout/vList5"/>
    <dgm:cxn modelId="{24D4BFE0-1774-4539-851A-B85E35D6EAE6}" srcId="{9C0DC58D-ACF4-4D2D-A108-B6431FF8F749}" destId="{03ADA631-97B8-425E-8E23-63BAD9CC20D0}" srcOrd="0" destOrd="0" parTransId="{11F95F1F-CFBA-4BCB-968A-8D577F8CB461}" sibTransId="{941C0833-A80A-4A50-AD32-7239EB73B379}"/>
    <dgm:cxn modelId="{07AEC97D-8EC3-4A6A-A596-3ECBD0D13EA4}" type="presParOf" srcId="{8898F2A7-0734-4ED8-B63D-045C87747A25}" destId="{A7C4BCD3-2EC4-4A86-AB42-DD4FDA3F8AEF}" srcOrd="0" destOrd="0" presId="urn:microsoft.com/office/officeart/2005/8/layout/vList5"/>
    <dgm:cxn modelId="{AA46DD84-B91F-4EA4-8640-CF382DF999EF}" type="presParOf" srcId="{A7C4BCD3-2EC4-4A86-AB42-DD4FDA3F8AEF}" destId="{0861FF53-3263-43FF-9CB6-B1972F3F05B4}" srcOrd="0" destOrd="0" presId="urn:microsoft.com/office/officeart/2005/8/layout/vList5"/>
    <dgm:cxn modelId="{63634E28-35B2-4F9C-A9C8-5AB7CE1479D9}" type="presParOf" srcId="{8898F2A7-0734-4ED8-B63D-045C87747A25}" destId="{22CDBFB8-FD38-4C99-A508-3511B68FF1BF}" srcOrd="1" destOrd="0" presId="urn:microsoft.com/office/officeart/2005/8/layout/vList5"/>
    <dgm:cxn modelId="{6C1B6497-BD3A-4A6D-839D-3643551BAF87}" type="presParOf" srcId="{8898F2A7-0734-4ED8-B63D-045C87747A25}" destId="{9D71F587-86B3-4868-A773-CE2E589E6791}" srcOrd="2" destOrd="0" presId="urn:microsoft.com/office/officeart/2005/8/layout/vList5"/>
    <dgm:cxn modelId="{377683FB-DDBB-4F74-8554-BED61E5B8C84}" type="presParOf" srcId="{9D71F587-86B3-4868-A773-CE2E589E6791}" destId="{2F272523-4ACB-4C8F-96B2-FB80D3D6EAAC}" srcOrd="0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861FF53-3263-43FF-9CB6-B1972F3F05B4}">
      <dsp:nvSpPr>
        <dsp:cNvPr id="0" name=""/>
        <dsp:cNvSpPr/>
      </dsp:nvSpPr>
      <dsp:spPr>
        <a:xfrm>
          <a:off x="2404" y="20"/>
          <a:ext cx="4924412" cy="836326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indent="0" algn="l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БЮДЖЕТ МУНИЦИПАЛЬНОГО                                                                 ОБРАЗОВАНИЯ  Г.БОДАЙБО И РАЙОНА, </a:t>
          </a:r>
        </a:p>
        <a:p>
          <a:pPr lvl="0" indent="0" algn="l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ВКЛЮЧАЯ СУБСИДИИ И СУБВЕНЦИИ </a:t>
          </a:r>
        </a:p>
        <a:p>
          <a:pPr lvl="0" indent="0" algn="l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ИЗ ОБЛАСТНОГО БЮДЖЕТА                                     – 627,9 МЛН.РУБЛЕЙ</a:t>
          </a:r>
        </a:p>
      </dsp:txBody>
      <dsp:txXfrm>
        <a:off x="2404" y="20"/>
        <a:ext cx="4924412" cy="836326"/>
      </dsp:txXfrm>
    </dsp:sp>
    <dsp:sp modelId="{2F272523-4ACB-4C8F-96B2-FB80D3D6EAAC}">
      <dsp:nvSpPr>
        <dsp:cNvPr id="0" name=""/>
        <dsp:cNvSpPr/>
      </dsp:nvSpPr>
      <dsp:spPr>
        <a:xfrm>
          <a:off x="0" y="878185"/>
          <a:ext cx="4924412" cy="836326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ВНЕБЮДЖЕТНЫЕ ИСТОЧНИКИ                                                                              (родительская плата)                                                      –     8,4 МЛН.РУБЛЕЙ</a:t>
          </a:r>
        </a:p>
      </dsp:txBody>
      <dsp:txXfrm>
        <a:off x="0" y="878185"/>
        <a:ext cx="4924412" cy="8363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7413E-13EC-4C54-9041-247D52A33790}" type="datetimeFigureOut">
              <a:rPr lang="ru-RU" smtClean="0"/>
              <a:pPr/>
              <a:t>11.04.2019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2BA89-F90D-40F9-B30B-B93B62624BF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2BA89-F90D-40F9-B30B-B93B62624BF3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2BA89-F90D-40F9-B30B-B93B62624BF3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2BA89-F90D-40F9-B30B-B93B62624BF3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2BA89-F90D-40F9-B30B-B93B62624BF3}" type="slidenum">
              <a:rPr lang="ru-RU" smtClean="0"/>
              <a:pPr/>
              <a:t>25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2BA89-F90D-40F9-B30B-B93B62624BF3}" type="slidenum">
              <a:rPr lang="ru-RU" smtClean="0"/>
              <a:pPr/>
              <a:t>29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2BA89-F90D-40F9-B30B-B93B62624BF3}" type="slidenum">
              <a:rPr lang="ru-RU" smtClean="0"/>
              <a:pPr/>
              <a:t>35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11.04.2019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11.04.2019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11.04.2019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11.04.2019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11.04.2019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11.04.2019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11.04.2019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11.04.2019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11.04.2019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11.04.2019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FE3C-87A4-464C-896B-B4E329481DD1}" type="datetimeFigureOut">
              <a:rPr lang="ru-RU" smtClean="0"/>
              <a:pPr/>
              <a:t>11.04.2019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DA4FE3C-87A4-464C-896B-B4E329481DD1}" type="datetimeFigureOut">
              <a:rPr lang="ru-RU" smtClean="0"/>
              <a:pPr/>
              <a:t>11.04.2019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AAF5022-C17A-4231-9BA4-6161E3930B0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.xml"/><Relationship Id="rId7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diagramDrawing" Target="../diagrams/drawin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9.png"/><Relationship Id="rId4" Type="http://schemas.openxmlformats.org/officeDocument/2006/relationships/image" Target="../media/image46.jpeg"/><Relationship Id="rId9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3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chart" Target="../charts/chart11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0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0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chart" Target="../charts/chart1.xm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chart" Target="../charts/char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74270" cy="714380"/>
          </a:xfrm>
        </p:spPr>
        <p:txBody>
          <a:bodyPr>
            <a:normAutofit/>
          </a:bodyPr>
          <a:lstStyle/>
          <a:p>
            <a:pPr algn="ctr"/>
            <a:r>
              <a:rPr lang="ru-RU" sz="14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16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  МУНИЦИПАЛЬНОГО   образования </a:t>
            </a:r>
            <a:br>
              <a:rPr lang="ru-RU" sz="16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г. Бодайбо   и    района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14290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14282" y="1285860"/>
            <a:ext cx="87154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Отчет мэра г. Бодайбо и района                                       о результатах своей деятельности                                                     и  деятельности администрации </a:t>
            </a:r>
          </a:p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г. Бодайбо и района за 2018 год</a:t>
            </a:r>
          </a:p>
        </p:txBody>
      </p:sp>
      <p:pic>
        <p:nvPicPr>
          <p:cNvPr id="1026" name="Picture 2" descr="C:\Users\Светлана\Desktop\Город\9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571736" y="3643314"/>
            <a:ext cx="4179124" cy="2786082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Диаграмма 15"/>
          <p:cNvGraphicFramePr/>
          <p:nvPr/>
        </p:nvGraphicFramePr>
        <p:xfrm>
          <a:off x="214282" y="2000240"/>
          <a:ext cx="5357850" cy="3061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Скругленный прямоугольник 13"/>
          <p:cNvSpPr/>
          <p:nvPr/>
        </p:nvSpPr>
        <p:spPr>
          <a:xfrm>
            <a:off x="5715008" y="2428868"/>
            <a:ext cx="3143272" cy="15001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57166"/>
            <a:ext cx="8686800" cy="714380"/>
          </a:xfrm>
        </p:spPr>
        <p:txBody>
          <a:bodyPr>
            <a:normAutofit/>
          </a:bodyPr>
          <a:lstStyle/>
          <a:p>
            <a:pPr algn="ctr"/>
            <a: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8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РЕСУРСЫ ТЕРРИТОРИИ</a:t>
            </a:r>
            <a: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Муниципальная собственность и земельные ресурсы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285720" y="1214422"/>
            <a:ext cx="86439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Реестр муниципальной собственности МО г. Бодайбо и района по состоянию                         на 31.12.2018 г. включает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13 773 объекта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(с учетом земельных участков) 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балансовой стоимостью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1 183,4 млн. руб.</a:t>
            </a:r>
          </a:p>
          <a:p>
            <a:pPr algn="ctr"/>
            <a:endParaRPr lang="ru-RU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8" y="2428869"/>
            <a:ext cx="3214710" cy="176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В 2018 г. действовало: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28 договоров аренды недвижимого имущества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3 договора аренды движимого имущества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1 договор аренды оборудования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8 договоров безвозмездного пользования</a:t>
            </a:r>
          </a:p>
          <a:p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5078758"/>
            <a:ext cx="81439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поступлений от аренды и продажи муниципального имущества, тыс.руб. </a:t>
            </a:r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</p:nvPr>
        </p:nvGraphicFramePr>
        <p:xfrm>
          <a:off x="304800" y="5429265"/>
          <a:ext cx="8686800" cy="1071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7266"/>
                <a:gridCol w="1285884"/>
                <a:gridCol w="1214446"/>
                <a:gridCol w="1419204"/>
              </a:tblGrid>
              <a:tr h="35719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Вид поступлений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2016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2017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2018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Аренда муниципального имущества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3 967,3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4 319,6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4 538,8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719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Приватизация (продажа) имущества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4 152,3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4 084,2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  9846,9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28604"/>
            <a:ext cx="8686800" cy="714380"/>
          </a:xfrm>
        </p:spPr>
        <p:txBody>
          <a:bodyPr>
            <a:normAutofit/>
          </a:bodyPr>
          <a:lstStyle/>
          <a:p>
            <a:pPr algn="ctr"/>
            <a:r>
              <a:rPr lang="ru-RU" sz="18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РЕСУРСЫ ТЕРРИТОРИИ</a:t>
            </a:r>
            <a: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Муниципальная собственность и земельные ресурсы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142844" y="928670"/>
            <a:ext cx="8858312" cy="1388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Общая площадь территории  МО г. Бодайбо и района составляет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9 198 600 га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из нее: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земли лесного фонда –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8 606 837,7 га</a:t>
            </a: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земли особо охраняемых  территорий и объектов –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585 850,3 га</a:t>
            </a: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земли населенных пунктов -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5 912 га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20" name="Содержимое 19"/>
          <p:cNvGraphicFramePr>
            <a:graphicFrameLocks noGrp="1"/>
          </p:cNvGraphicFramePr>
          <p:nvPr>
            <p:ph idx="1"/>
          </p:nvPr>
        </p:nvGraphicFramePr>
        <p:xfrm>
          <a:off x="304800" y="4786323"/>
          <a:ext cx="8686800" cy="928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2886"/>
                <a:gridCol w="1571636"/>
                <a:gridCol w="1571636"/>
                <a:gridCol w="1490642"/>
              </a:tblGrid>
              <a:tr h="304917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Вид поступлений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2016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/>
                </a:tc>
              </a:tr>
              <a:tr h="318859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Аренда земельных участков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8 957,3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8 506,4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8 032,4</a:t>
                      </a:r>
                    </a:p>
                  </a:txBody>
                  <a:tcPr/>
                </a:tc>
              </a:tr>
              <a:tr h="304917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Продажа земельных участков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575,2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1 324,4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2 989,7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Пятиугольник 11"/>
          <p:cNvSpPr/>
          <p:nvPr/>
        </p:nvSpPr>
        <p:spPr>
          <a:xfrm>
            <a:off x="642910" y="2714620"/>
            <a:ext cx="5143536" cy="57150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Оформлено в постоянное (бессрочное) пользование, пожизненное владение</a:t>
            </a:r>
            <a:endParaRPr lang="ru-RU" sz="1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642910" y="3429000"/>
            <a:ext cx="5143536" cy="285752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Оформлено в собственность</a:t>
            </a:r>
          </a:p>
        </p:txBody>
      </p:sp>
      <p:sp>
        <p:nvSpPr>
          <p:cNvPr id="14" name="Пятиугольник 13"/>
          <p:cNvSpPr/>
          <p:nvPr/>
        </p:nvSpPr>
        <p:spPr>
          <a:xfrm>
            <a:off x="642910" y="3857628"/>
            <a:ext cx="5143536" cy="285752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Передано в аренду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429388" y="2786058"/>
            <a:ext cx="1857388" cy="42862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217,2 га (4,9%)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5786" y="2214554"/>
            <a:ext cx="735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Вовлечено в хозяйственный оборот –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4 190 га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(75,9%), из них: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429388" y="3357562"/>
            <a:ext cx="1857388" cy="3571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513 га (11,4 %)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429388" y="3857628"/>
            <a:ext cx="1857388" cy="3571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3 759,8 га (83,7 %)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7158" y="4429132"/>
            <a:ext cx="7858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поступлений от аренды и продажи земельных участков, тыс.руб.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0034" y="5786454"/>
            <a:ext cx="82153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Рекламно-разрешительная деятельность.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2018 году в бюджет МО г. Бодайбо и района привлечено дополнительно 426,4 тыс.руб. в виде платежей за установку и эксплуатацию рекламных конструкций.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991500" cy="714380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ФИНАНСОВЫЕ РЕСУРСЫ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42844" y="3864826"/>
            <a:ext cx="8858312" cy="349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5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2018 г. в бюджет МО г. Бодайбо и района поступили доходы </a:t>
            </a: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сумме </a:t>
            </a:r>
            <a:r>
              <a:rPr lang="ru-RU" sz="135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1 355,9 млн. руб</a:t>
            </a:r>
            <a:r>
              <a:rPr lang="ru-RU" sz="13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., </a:t>
            </a: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на </a:t>
            </a:r>
            <a:r>
              <a:rPr lang="ru-RU" sz="135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212,7 </a:t>
            </a:r>
            <a:r>
              <a:rPr lang="ru-RU" sz="135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млн.руб</a:t>
            </a: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выше уровня 2017 г. Из них налоговые и неналоговые доходы составили </a:t>
            </a:r>
            <a:r>
              <a:rPr lang="ru-RU" sz="135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778,2 </a:t>
            </a:r>
            <a:r>
              <a:rPr lang="ru-RU" sz="135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млн. руб., </a:t>
            </a: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на </a:t>
            </a:r>
            <a:r>
              <a:rPr lang="ru-RU" sz="135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92,4 млн. руб. </a:t>
            </a: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выше уровня 2017 г. </a:t>
            </a:r>
          </a:p>
          <a:p>
            <a:pPr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3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Расходы</a:t>
            </a:r>
            <a:r>
              <a:rPr kumimoji="0" lang="ru-RU" sz="13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бюджета муниципального образования г. Бодайбо и района за 2018 г. составили </a:t>
            </a:r>
            <a:r>
              <a:rPr lang="ru-RU" sz="135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1 367,7 млн</a:t>
            </a:r>
            <a:r>
              <a:rPr kumimoji="0" lang="ru-RU" sz="135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руб.,</a:t>
            </a:r>
            <a:r>
              <a:rPr kumimoji="0" lang="ru-RU" sz="135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3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выше расходов 2017 г. на  </a:t>
            </a:r>
            <a:r>
              <a:rPr lang="ru-RU" sz="135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238,4 млн.руб. или на 21%. </a:t>
            </a:r>
            <a:endParaRPr kumimoji="0" lang="ru-RU" sz="13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35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выплату заработной платы </a:t>
            </a: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начислениями работникам муниципальных учреждений за отчетный  период направлено  </a:t>
            </a:r>
            <a:r>
              <a:rPr lang="ru-RU" sz="135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747,2 млн. руб., </a:t>
            </a: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составляет 54,6% от общей суммы расходов бюджета. Рост расходов на оплату труда в сравнении с 2017 г. составил </a:t>
            </a:r>
            <a:r>
              <a:rPr lang="ru-RU" sz="135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111,4 млн. руб</a:t>
            </a:r>
            <a:r>
              <a:rPr lang="ru-RU" sz="135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35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содержание учреждений и мероприятий социальной сферы </a:t>
            </a: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направлено </a:t>
            </a:r>
            <a:r>
              <a:rPr lang="ru-RU" sz="135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1 110,4 млн. руб.</a:t>
            </a: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lang="ru-RU" sz="135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составляет 81,2%  от общих расходов бюджета, и свидетельствует  о высокой социальной направленности бюджета.        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35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Выделены межбюджетные трансферты бюджетам поселений </a:t>
            </a: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сумме  </a:t>
            </a:r>
            <a:r>
              <a:rPr lang="ru-RU" sz="135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108,8</a:t>
            </a:r>
            <a:r>
              <a:rPr lang="ru-RU" sz="135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35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млн. рублей.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состоянию на 01.01.2019 г. </a:t>
            </a:r>
            <a:r>
              <a:rPr lang="ru-RU" sz="135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муниципальный долг отсутствует.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состоянию на 01.01.2019 г. </a:t>
            </a:r>
            <a:r>
              <a:rPr lang="ru-RU" sz="135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дефицит бюджета </a:t>
            </a: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сложился в сумме </a:t>
            </a:r>
            <a:r>
              <a:rPr lang="ru-RU" sz="13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11,8 млн. руб., </a:t>
            </a: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который полностью покрылся остатками средств, сложившимися </a:t>
            </a:r>
            <a:r>
              <a:rPr lang="ru-RU" sz="135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</a:t>
            </a:r>
            <a:r>
              <a:rPr lang="ru-RU" sz="135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01.01.2018 </a:t>
            </a:r>
            <a:r>
              <a:rPr lang="ru-RU" sz="135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</a:t>
            </a:r>
          </a:p>
          <a:p>
            <a:pPr algn="just">
              <a:buFont typeface="Wingdings" pitchFamily="2" charset="2"/>
              <a:buChar char="Ø"/>
            </a:pPr>
            <a:endParaRPr lang="ru-RU" sz="14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57818" y="1142984"/>
            <a:ext cx="3678678" cy="2571768"/>
          </a:xfrm>
          <a:prstGeom prst="roundRect">
            <a:avLst/>
          </a:prstGeom>
          <a:solidFill>
            <a:srgbClr val="FFCC66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Ежегодно в связи с ростом объема золотодобычи, ростом цены на золото, прибыли предприятий, а также в связи с притоком иностранной рабочей силы, уплачивающей налог на основании патента, принятыми решениями о повышении МРОТ в РФ, происходит рост поступлений НДФЛ в бюджет Бодайбинского района, что позволяет повышать заработную плату работникам бюджетной сферы. </a:t>
            </a:r>
          </a:p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Кроме этого, наполняемости бюджета способствует проведение Администрацией мероприятий по повышению доходного потенциала.</a:t>
            </a:r>
          </a:p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graphicFrame>
        <p:nvGraphicFramePr>
          <p:cNvPr id="11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20" y="1214422"/>
          <a:ext cx="5000660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МУНИЦИПАЛЬНЫЕ ЗАКУПКИ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142984"/>
            <a:ext cx="8686800" cy="493714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Действенным механизмом эффективности расходования бюджетных средств стала контрактная система в сфере закупок товаров, работ, услуг для обеспечения муниципальных нужд.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 результатам размещенных заказов проведено: 59 запросов  котировок, 397 электронных  аукционов, 3 запроса  предложений.</a:t>
            </a:r>
          </a:p>
          <a:p>
            <a:pPr algn="ctr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Размещение муниципальных заказов  в 2018 году (тыс.руб.)</a:t>
            </a:r>
          </a:p>
          <a:p>
            <a:pPr algn="just">
              <a:buNone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9512" y="2492896"/>
          <a:ext cx="8789156" cy="41764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2922"/>
                <a:gridCol w="1698744"/>
                <a:gridCol w="2068038"/>
                <a:gridCol w="1329452"/>
              </a:tblGrid>
              <a:tr h="7220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учреждения, организации (заказчик)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Начальная (макс.)  цена   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Цена  размещенных заказов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r>
                        <a:rPr kumimoji="0"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экономии</a:t>
                      </a:r>
                      <a:endParaRPr kumimoji="0"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4666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Администрация г.Бодайбо и района (включая Финансовое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управление)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79 690,8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76 571,1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3 119,7</a:t>
                      </a:r>
                    </a:p>
                  </a:txBody>
                  <a:tcPr/>
                </a:tc>
              </a:tr>
              <a:tr h="332157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Управление капитального строительства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43 276,7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36 921,6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6 355,1</a:t>
                      </a:r>
                    </a:p>
                  </a:txBody>
                  <a:tcPr/>
                </a:tc>
              </a:tr>
              <a:tr h="332157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Управление культуры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5 931,0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4 675,6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1 255,4</a:t>
                      </a:r>
                    </a:p>
                  </a:txBody>
                  <a:tcPr/>
                </a:tc>
              </a:tr>
              <a:tr h="564666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Управление образования и образовательные организации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43 203,0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34 747,6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8 455,4</a:t>
                      </a:r>
                    </a:p>
                  </a:txBody>
                  <a:tcPr/>
                </a:tc>
              </a:tr>
              <a:tr h="332157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Администрация Кропоткинского МО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41 461,3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37 459,1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4 002,2</a:t>
                      </a:r>
                    </a:p>
                  </a:txBody>
                  <a:tcPr/>
                </a:tc>
              </a:tr>
              <a:tr h="332157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Администрация Артемовского МО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14 528,7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13 222,9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1 305,8</a:t>
                      </a:r>
                    </a:p>
                  </a:txBody>
                  <a:tcPr/>
                </a:tc>
              </a:tr>
              <a:tr h="3321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Администрация Балахнинского МО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6 717,5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6 717,5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/>
                </a:tc>
              </a:tr>
              <a:tr h="3321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Администрация 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Мамаканского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18 872,3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16 020,5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2 851,8</a:t>
                      </a:r>
                    </a:p>
                  </a:txBody>
                  <a:tcPr/>
                </a:tc>
              </a:tr>
              <a:tr h="332157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253 681,4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226 335,9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27 345,5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Скругленный прямоугольник 46"/>
          <p:cNvSpPr/>
          <p:nvPr/>
        </p:nvSpPr>
        <p:spPr>
          <a:xfrm>
            <a:off x="6429388" y="6286520"/>
            <a:ext cx="714380" cy="3571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642942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ОБРАЗОВАНИЕ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064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357158" y="1142984"/>
            <a:ext cx="56436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Образовательных организаций –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21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Численность работников в отрасли –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912 чел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(2017 г. –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902 чел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Обеспеченность кадрами в целом по отрасли –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93,5%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(2017 -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95,9%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42844" y="3441175"/>
            <a:ext cx="630136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  рамках исполнения майских Указов Президента РФ обеспечен рост заработной платы педагогических работников образовательных учреждений.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504" y="3929066"/>
            <a:ext cx="6303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Средняя заработная плата педагогических работников образовательных организаций (руб.)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285719" y="4214819"/>
          <a:ext cx="6014473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3743"/>
                <a:gridCol w="1040967"/>
                <a:gridCol w="983135"/>
                <a:gridCol w="1156628"/>
              </a:tblGrid>
              <a:tr h="26377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Вид образовательной организации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2016 год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2017 год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2018 год</a:t>
                      </a:r>
                      <a:endParaRPr lang="ru-RU" sz="1200" dirty="0"/>
                    </a:p>
                  </a:txBody>
                  <a:tcPr/>
                </a:tc>
              </a:tr>
              <a:tr h="29307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Общеобразовательные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41 080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43 429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47 405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9307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Дошкольные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34 798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36 000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41 274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9307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Дополнительного образования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33 910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41 488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47 410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214282" y="2214555"/>
          <a:ext cx="6085910" cy="1214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7400"/>
                <a:gridCol w="1053331"/>
                <a:gridCol w="994813"/>
                <a:gridCol w="1170366"/>
              </a:tblGrid>
              <a:tr h="28584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Вид образовательной организации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2016 год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2017 год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2018 год</a:t>
                      </a:r>
                      <a:endParaRPr lang="ru-RU" sz="1200" dirty="0"/>
                    </a:p>
                  </a:txBody>
                  <a:tcPr/>
                </a:tc>
              </a:tr>
              <a:tr h="30953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Общеобразовательные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31 136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31 136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38 128,6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953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Дошкольные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22 814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22 814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31 320,4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953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Дополнительного образования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23 445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23 445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32 680,0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07504" y="1928802"/>
            <a:ext cx="5904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Средняя заработная плата по видам образовательных  организаций  (руб.)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143636" y="1142984"/>
            <a:ext cx="2892860" cy="77384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Средняя заработная плата  в сфере образования –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35 127 руб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(в 2017 году- 30 488 руб.)</a:t>
            </a:r>
          </a:p>
        </p:txBody>
      </p:sp>
      <p:sp>
        <p:nvSpPr>
          <p:cNvPr id="21" name="Пятиугольник 20"/>
          <p:cNvSpPr/>
          <p:nvPr/>
        </p:nvSpPr>
        <p:spPr>
          <a:xfrm>
            <a:off x="1785918" y="5643578"/>
            <a:ext cx="3571900" cy="50006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ятиугольник 22"/>
          <p:cNvSpPr/>
          <p:nvPr/>
        </p:nvSpPr>
        <p:spPr>
          <a:xfrm>
            <a:off x="1785918" y="6215082"/>
            <a:ext cx="3643338" cy="50006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429256" y="5643578"/>
            <a:ext cx="714380" cy="2143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429388" y="5643578"/>
            <a:ext cx="714380" cy="2143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358082" y="5643578"/>
            <a:ext cx="714380" cy="2143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429256" y="5857892"/>
            <a:ext cx="714380" cy="2857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429388" y="5857892"/>
            <a:ext cx="714380" cy="2857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358082" y="5857892"/>
            <a:ext cx="714380" cy="2857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429256" y="6286520"/>
            <a:ext cx="714380" cy="3571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358082" y="6312740"/>
            <a:ext cx="714380" cy="33097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1928794" y="5643578"/>
            <a:ext cx="3214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Обслуживающий персонал школ лаборанты, библиотекари, учебно-вспомогательный персонал)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857356" y="6215082"/>
            <a:ext cx="30003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Обслуживающий персонал ДОУ (помощники воспитателя, учебно-вспомогательный персонал)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500694" y="5643578"/>
            <a:ext cx="642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2015 г.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00826" y="5643578"/>
            <a:ext cx="642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2016 г.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429520" y="5643578"/>
            <a:ext cx="642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2017 г.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500694" y="5857892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13 774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29256" y="6320923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11 226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429388" y="5857892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15 401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29388" y="6309890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12 931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86644" y="5857892"/>
            <a:ext cx="785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19 771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358082" y="6320923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16 284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516216" y="2276872"/>
            <a:ext cx="2448272" cy="29523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проблемы кадрового обеспечения сферы образования:</a:t>
            </a:r>
          </a:p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старение педагогических кадров в образовательных учреждениях города и района: 44,4% составляют  педагоги пенсионного возраста (в 2017 г. – 41,4%);</a:t>
            </a:r>
          </a:p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сокращение количества молодых специалистов;</a:t>
            </a:r>
          </a:p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отток специалистов в связи с выездом из района.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8215338" y="6286520"/>
            <a:ext cx="714380" cy="3571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8215338" y="5643578"/>
            <a:ext cx="714380" cy="2143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215338" y="5857892"/>
            <a:ext cx="714380" cy="2857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8286776" y="5643578"/>
            <a:ext cx="642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2018 г.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143900" y="5857892"/>
            <a:ext cx="785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26 710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143900" y="6286521"/>
            <a:ext cx="785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23 033</a:t>
            </a: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42844" y="5643578"/>
            <a:ext cx="1571636" cy="107157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Средняя заработная плата обслуживающего персонала</a:t>
            </a:r>
            <a:endParaRPr lang="ru-RU" sz="11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04800" y="1554163"/>
            <a:ext cx="3052754" cy="201771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642942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ОБРАЗОВАНИЕ</a:t>
            </a:r>
          </a:p>
        </p:txBody>
      </p:sp>
      <p:sp>
        <p:nvSpPr>
          <p:cNvPr id="5" name="Выгнутая влево стрелка 4"/>
          <p:cNvSpPr/>
          <p:nvPr/>
        </p:nvSpPr>
        <p:spPr>
          <a:xfrm>
            <a:off x="571472" y="1124744"/>
            <a:ext cx="2643206" cy="192882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064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9" name="Прямоугольник 8"/>
          <p:cNvSpPr/>
          <p:nvPr/>
        </p:nvSpPr>
        <p:spPr>
          <a:xfrm rot="463637">
            <a:off x="652936" y="2330177"/>
            <a:ext cx="29599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СУММА  ИСПОЛНЕННЫХ  РАСХОДНЫХ</a:t>
            </a:r>
          </a:p>
          <a:p>
            <a:pPr>
              <a:buNone/>
            </a:pP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         ОБЯЗАТЕЛЬСТВ  В  2018 ГОДУ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87624" y="1268760"/>
            <a:ext cx="2000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706,2 МЛН. РУБЛЕЙ</a:t>
            </a:r>
            <a:endParaRPr lang="ru-RU" sz="1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3643306" y="1214422"/>
          <a:ext cx="4929222" cy="1714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357158" y="3068960"/>
            <a:ext cx="5000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2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РАСХОДЫ НА СОДЕРЖАНИЕ 1 РЕБЕНКА В ОБРАЗОВАТЕЛЬНЫХ УЧРЕЖДЕНИЯХ (тыс.руб.)</a:t>
            </a: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42844" y="5429265"/>
            <a:ext cx="5214974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60000" algn="ctr" fontAlgn="base">
              <a:spcBef>
                <a:spcPct val="0"/>
              </a:spcBef>
              <a:spcAft>
                <a:spcPct val="0"/>
              </a:spcAft>
              <a:tabLst>
                <a:tab pos="630238" algn="l"/>
                <a:tab pos="685800" algn="l"/>
              </a:tabLst>
            </a:pP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В рамках проекта «Интеллектуальный марафон» проведен  муниципальный конкурс «Ученик года – 2018». В конкурсе приняли участие 8 учащихся из школ города Бодайбо и района. </a:t>
            </a:r>
          </a:p>
          <a:p>
            <a:pPr indent="360000" algn="ctr" fontAlgn="base">
              <a:spcBef>
                <a:spcPct val="0"/>
              </a:spcBef>
              <a:spcAft>
                <a:spcPct val="0"/>
              </a:spcAft>
              <a:tabLst>
                <a:tab pos="630238" algn="l"/>
                <a:tab pos="685800" algn="l"/>
              </a:tabLst>
            </a:pP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По итогам конкурса звание «Ученик года – 2018» получила ученица 11 класса МБОУ «СОШ № 1 г. Бодайбо» Степанова Юлиана, которая приняла участие в областном конкурсе.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07505" y="3573016"/>
          <a:ext cx="5256582" cy="180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39"/>
                <a:gridCol w="1008112"/>
                <a:gridCol w="1008112"/>
                <a:gridCol w="1080119"/>
              </a:tblGrid>
              <a:tr h="41434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Вид образовательной организации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2016 г.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2017 г.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2018 г.</a:t>
                      </a:r>
                    </a:p>
                  </a:txBody>
                  <a:tcPr anchor="ctr"/>
                </a:tc>
              </a:tr>
              <a:tr h="414340"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Общеобразовательные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110,8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111,4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133,3</a:t>
                      </a:r>
                    </a:p>
                  </a:txBody>
                  <a:tcPr anchor="ctr"/>
                </a:tc>
              </a:tr>
              <a:tr h="414340"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Дошкольные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304,0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304,0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325,3</a:t>
                      </a:r>
                    </a:p>
                  </a:txBody>
                  <a:tcPr anchor="ctr"/>
                </a:tc>
              </a:tr>
              <a:tr h="414340"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Дополнительного образования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33,9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40,4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30,7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" name="Picture 2" descr="C:\Users\Светлана\Desktop\В РАБОТЕ\Отчет мэра за 2018 год\image.jpg"/>
          <p:cNvPicPr>
            <a:picLocks noChangeAspect="1" noChangeArrowheads="1"/>
          </p:cNvPicPr>
          <p:nvPr/>
        </p:nvPicPr>
        <p:blipFill>
          <a:blip r:embed="rId7"/>
          <a:srcRect l="1755" t="20016" b="16794"/>
          <a:stretch>
            <a:fillRect/>
          </a:stretch>
        </p:blipFill>
        <p:spPr bwMode="auto">
          <a:xfrm>
            <a:off x="5429257" y="3286124"/>
            <a:ext cx="3500462" cy="1714512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2050" name="Picture 2" descr="C:\Users\Светлана\Desktop\В РАБОТЕ\Отчет мэра за 2018 год\Изображение 361.jpg"/>
          <p:cNvPicPr>
            <a:picLocks noChangeAspect="1" noChangeArrowheads="1"/>
          </p:cNvPicPr>
          <p:nvPr/>
        </p:nvPicPr>
        <p:blipFill>
          <a:blip r:embed="rId8" cstate="print"/>
          <a:srcRect t="17129" b="13364"/>
          <a:stretch>
            <a:fillRect/>
          </a:stretch>
        </p:blipFill>
        <p:spPr bwMode="auto">
          <a:xfrm>
            <a:off x="5429257" y="5072074"/>
            <a:ext cx="3500462" cy="1643074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Светлана\Desktop\В РАБОТЕ\Отчет мэра за 2018 год\Изображение 162.jpg"/>
          <p:cNvPicPr>
            <a:picLocks noChangeAspect="1" noChangeArrowheads="1"/>
          </p:cNvPicPr>
          <p:nvPr/>
        </p:nvPicPr>
        <p:blipFill>
          <a:blip r:embed="rId2" cstate="print"/>
          <a:srcRect t="4018" b="27682"/>
          <a:stretch>
            <a:fillRect/>
          </a:stretch>
        </p:blipFill>
        <p:spPr bwMode="auto">
          <a:xfrm>
            <a:off x="7072362" y="1214422"/>
            <a:ext cx="1857356" cy="2428892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991500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 ДОШКОЛЬНОЕ ОБРАЗОВАНИЕ</a:t>
            </a:r>
            <a:br>
              <a:rPr lang="ru-RU" sz="2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400" b="1" cap="none" dirty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2357430"/>
            <a:ext cx="5464058" cy="2000264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Родительская плата за содержание детей в ДОУ остается неизменной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  2013  г.  и   составляет:  от 2300  до 2700 рублей, в зависимости от  пребывания ребенка в детском саду.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В целях недопущения  роста  родительской  платы   Администрацией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  г. Бодайбо    и  района     направлено      дополнительно      на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организацию питания в  ДОУ  5,8 млн. рублей (в 2017 – 4 млн. руб.)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На усиленное питание  детей в  группах  с  туберкулезной  интоксикацией направлено  218 тысяч рублей.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На организацию оздоровления дошкольников направлено 783,9 тыс. руб., что позволило разнообразить меню в ДОУ в летний и осенний периоды.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4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064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57158" y="1142984"/>
            <a:ext cx="4143404" cy="11430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Услуги дошкольного образования оказывают 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образовательных организаций, из них: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дошкольных образовательных учреждений –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общеобразовательных организаций, реализующих программы дошкольного образования -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Воспитанников –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1236 чел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(в 2017 году–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1259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чел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2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8" y="3643314"/>
            <a:ext cx="3286148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2018 году приобретены и смонтированы игровые комплексы и проведены работы по благоустройству территории: в </a:t>
            </a:r>
            <a:r>
              <a:rPr lang="ru-RU" sz="1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/с №32 «Сказка»,  начальной школе «Радуга» и </a:t>
            </a:r>
            <a:r>
              <a:rPr lang="ru-RU" sz="1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/с №15 п. Перевоз.</a:t>
            </a:r>
          </a:p>
          <a:p>
            <a:pPr algn="just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Выполнены работы по капитальному и текущему ремонту в дошкольных учреждениях: №1 «Золотой ключик» (замена деревянных оконных блоков), №13 «Березка» (ремонт системы отопления, замена ограждения), №5 «Брусничка» (ремонт ясельного корпуса), №16 «Алёнушка» п. Кропоткин (капитальный ремонт кровли и полов, ремонтные работы в туалетах групп, ремонт системы отопления) и других.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4282" y="6438149"/>
            <a:ext cx="5786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Ремонт ясельной группы МКДОУ № 5 «Брусничка»</a:t>
            </a:r>
          </a:p>
        </p:txBody>
      </p:sp>
      <p:pic>
        <p:nvPicPr>
          <p:cNvPr id="1027" name="Picture 3" descr="C:\Users\Светлана\Desktop\В РАБОТЕ\Отчет мэра за 2018 год\Брусничка. Ремонт ясельной группы\ULVX6110.jpg"/>
          <p:cNvPicPr>
            <a:picLocks noChangeAspect="1" noChangeArrowheads="1"/>
          </p:cNvPicPr>
          <p:nvPr/>
        </p:nvPicPr>
        <p:blipFill>
          <a:blip r:embed="rId4"/>
          <a:srcRect l="6889" t="24225" r="114" b="16073"/>
          <a:stretch>
            <a:fillRect/>
          </a:stretch>
        </p:blipFill>
        <p:spPr bwMode="auto">
          <a:xfrm>
            <a:off x="142844" y="4500570"/>
            <a:ext cx="2857520" cy="1857388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Picture 2" descr="C:\Users\Светлана\Desktop\В РАБОТЕ\Отчет мэра за 2018 год\Брусничка. Ремонт ясельной группы\MDRS7645.jpg"/>
          <p:cNvPicPr>
            <a:picLocks noChangeAspect="1" noChangeArrowheads="1"/>
          </p:cNvPicPr>
          <p:nvPr/>
        </p:nvPicPr>
        <p:blipFill>
          <a:blip r:embed="rId5"/>
          <a:srcRect l="2500" t="10000" r="2500" b="3333"/>
          <a:stretch>
            <a:fillRect/>
          </a:stretch>
        </p:blipFill>
        <p:spPr bwMode="auto">
          <a:xfrm>
            <a:off x="3143240" y="4500570"/>
            <a:ext cx="2500330" cy="1857388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sp>
        <p:nvSpPr>
          <p:cNvPr id="12" name="Выноска-облако 11"/>
          <p:cNvSpPr/>
          <p:nvPr/>
        </p:nvSpPr>
        <p:spPr>
          <a:xfrm rot="16007181">
            <a:off x="5422314" y="947140"/>
            <a:ext cx="1771888" cy="2051612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429256" y="1268070"/>
            <a:ext cx="17859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районе решена проблема доступности дошкольных образовательных учреждений не только для детей с 3-х лет,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 и для детей в возрасте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1 года.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Светлана\Desktop\В РАБОТЕ\Отчет мэра за 2018 год\Изображение 554.jpg"/>
          <p:cNvPicPr>
            <a:picLocks noChangeAspect="1" noChangeArrowheads="1"/>
          </p:cNvPicPr>
          <p:nvPr/>
        </p:nvPicPr>
        <p:blipFill>
          <a:blip r:embed="rId2"/>
          <a:srcRect t="15363" b="29552"/>
          <a:stretch>
            <a:fillRect/>
          </a:stretch>
        </p:blipFill>
        <p:spPr bwMode="auto">
          <a:xfrm>
            <a:off x="285720" y="4786322"/>
            <a:ext cx="4786346" cy="1714512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2050" name="Picture 2" descr="C:\Users\Светлана\Desktop\В РАБОТЕ\Отчет мэра за 2018 год\Изображение 1816.jpg"/>
          <p:cNvPicPr>
            <a:picLocks noChangeAspect="1" noChangeArrowheads="1"/>
          </p:cNvPicPr>
          <p:nvPr/>
        </p:nvPicPr>
        <p:blipFill>
          <a:blip r:embed="rId3" cstate="print"/>
          <a:srcRect b="9331"/>
          <a:stretch>
            <a:fillRect/>
          </a:stretch>
        </p:blipFill>
        <p:spPr bwMode="auto">
          <a:xfrm>
            <a:off x="6072198" y="2000240"/>
            <a:ext cx="2786082" cy="2214578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78581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ОБЩЕЕ ОБРАЗОВАНИЕ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064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000760" y="1142984"/>
            <a:ext cx="3000396" cy="642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Организаций общего образования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Обучающихся  –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2 568 чел.                                                                                                                                                                                   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 на 49 человек меньше, чем  2017 г.)</a:t>
            </a:r>
          </a:p>
          <a:p>
            <a:pPr algn="ctr">
              <a:buNone/>
            </a:pP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2844" y="1071546"/>
            <a:ext cx="5929354" cy="376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Создание условий для получения  доступного и качественного образования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подвозом в базовые школы  охвачен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67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школьник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организовано  инклюзивное обучение детей  с  ограниченными  возможностями </a:t>
            </a:r>
          </a:p>
          <a:p>
            <a:pPr algn="just"/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здоровья –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112 чел.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детей инвалидов –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35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чел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., детей-инвалидов, обучающихся на  </a:t>
            </a:r>
          </a:p>
          <a:p>
            <a:pPr algn="just"/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дому – </a:t>
            </a:r>
            <a:r>
              <a:rPr lang="ru-RU" sz="1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чел.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для занятий  физической культурой  в восьми школах организованы специальные</a:t>
            </a:r>
          </a:p>
          <a:p>
            <a:pPr algn="just"/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медицинские группы  А, в которых занимаются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80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школьников.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охвачено горячим питанием  – 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97,7%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обучающихся в т.ч. льготным – </a:t>
            </a:r>
            <a:r>
              <a:rPr lang="ru-RU" sz="1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31,7%</a:t>
            </a:r>
            <a:r>
              <a:rPr lang="ru-RU" sz="1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Создание условий для внедрения и использования ИКТ в образовательный процесс:  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  - 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общий парк компьютеров – </a:t>
            </a:r>
            <a:r>
              <a:rPr lang="ru-RU" sz="1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495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единиц 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11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-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количество  учащихся,  приходящихся  на  </a:t>
            </a:r>
            <a:r>
              <a:rPr lang="ru-RU" sz="1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компьютер – </a:t>
            </a:r>
            <a:r>
              <a:rPr lang="ru-RU" sz="1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4,9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человек.</a:t>
            </a:r>
          </a:p>
          <a:p>
            <a:pPr algn="just">
              <a:lnSpc>
                <a:spcPct val="120000"/>
              </a:lnSpc>
            </a:pPr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     - 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мультимедийных проекторов – </a:t>
            </a:r>
            <a:r>
              <a:rPr lang="ru-RU" sz="1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107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единиц</a:t>
            </a:r>
          </a:p>
          <a:p>
            <a:pPr algn="just">
              <a:lnSpc>
                <a:spcPct val="120000"/>
              </a:lnSpc>
            </a:pPr>
            <a:r>
              <a:rPr lang="ru-RU" sz="11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- 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интерактивных досок - </a:t>
            </a:r>
            <a:r>
              <a:rPr lang="ru-RU" sz="1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43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комплекта . 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1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обеспеченность учебниками – 99,6%, в соответствии с ФГОС – 100%.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Создание условий для реализации программ профессиональной подготовки :</a:t>
            </a:r>
            <a:endParaRPr lang="ru-RU" sz="1200" dirty="0" smtClean="0">
              <a:solidFill>
                <a:srgbClr val="FF0000"/>
              </a:solidFill>
            </a:endParaRPr>
          </a:p>
          <a:p>
            <a:pPr algn="just"/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базе МКОУ СОШ№ 3 г.Бодайбо обучаются 227 школьников 8-11 классов </a:t>
            </a:r>
          </a:p>
          <a:p>
            <a:pPr algn="just"/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 школ г.Бодайбо,  поселков Мамакан,  Балахнинский,  в т.ч.  18  школьников </a:t>
            </a:r>
          </a:p>
          <a:p>
            <a:pPr algn="just"/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  ОВЗ по специальностям делопроизводитель, повар, водитель ТС, слесарь </a:t>
            </a:r>
          </a:p>
          <a:p>
            <a:pPr algn="just"/>
            <a:r>
              <a:rPr lang="ru-RU" sz="11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 ремонту автомобилей.</a:t>
            </a:r>
            <a:endParaRPr lang="ru-RU" sz="11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43636" y="4029022"/>
            <a:ext cx="2786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Выпускной вечер в городском парке - 2018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4282" y="6500834"/>
            <a:ext cx="47863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конкурс «Учитель года-2018»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786446" y="4572008"/>
            <a:ext cx="3286148" cy="21431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05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05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ЕГЭ в  2018 году </a:t>
            </a:r>
            <a:r>
              <a:rPr lang="ru-RU" sz="105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выше среднеобластных показателей  по 10 предметам из  12: математика, информатика, биология, </a:t>
            </a:r>
          </a:p>
          <a:p>
            <a:pPr algn="ctr">
              <a:buNone/>
            </a:pPr>
            <a:r>
              <a:rPr lang="ru-RU" sz="105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литература, география, английский язык, обществознание, физика, история. </a:t>
            </a:r>
          </a:p>
          <a:p>
            <a:pPr algn="ctr">
              <a:buNone/>
            </a:pPr>
            <a:r>
              <a:rPr lang="ru-RU" sz="105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Ниже среднеобластных показателей – результаты по русскому языку, химии.</a:t>
            </a:r>
          </a:p>
          <a:p>
            <a:pPr algn="ctr">
              <a:buNone/>
            </a:pPr>
            <a:r>
              <a:rPr lang="ru-RU" sz="105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Медалью «За особые успехи в учении» отмечено 10 выпускников школ района. </a:t>
            </a:r>
          </a:p>
          <a:p>
            <a:pPr algn="ctr">
              <a:buNone/>
            </a:pPr>
            <a:r>
              <a:rPr lang="ru-RU" sz="105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Два выпускника были награждены Почетным знаком Иркутской области «Золотая медаль </a:t>
            </a:r>
          </a:p>
          <a:p>
            <a:pPr algn="ctr">
              <a:buNone/>
            </a:pPr>
            <a:r>
              <a:rPr lang="ru-RU" sz="105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«За высокие достижения в обучении».</a:t>
            </a:r>
          </a:p>
          <a:p>
            <a:pPr algn="ctr">
              <a:buNone/>
            </a:pP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6429388" y="1214422"/>
            <a:ext cx="2643206" cy="11430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785818"/>
          </a:xfrm>
        </p:spPr>
        <p:txBody>
          <a:bodyPr>
            <a:normAutofit/>
          </a:bodyPr>
          <a:lstStyle/>
          <a:p>
            <a:r>
              <a:rPr lang="ru-RU" sz="18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СОЦИАЛЬНАЯ СФЕРА. ДОПОЛНИТЕЛЬНОЕ ОБРАЗОВАНИЕ</a:t>
            </a:r>
            <a:endParaRPr lang="ru-RU" sz="1800" b="1" cap="none" dirty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71472" y="1052736"/>
            <a:ext cx="5000660" cy="5188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683568" y="1052736"/>
            <a:ext cx="47525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Организаций дополнительного образования –</a:t>
            </a:r>
            <a:r>
              <a:rPr lang="ru-RU" sz="1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3, </a:t>
            </a:r>
          </a:p>
          <a:p>
            <a:pPr algn="ctr"/>
            <a:r>
              <a:rPr lang="ru-RU" sz="1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них воспитанников – </a:t>
            </a:r>
            <a:r>
              <a:rPr lang="ru-RU" sz="1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2 216 чел. </a:t>
            </a:r>
            <a:r>
              <a:rPr lang="ru-RU" sz="1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(71,9%),</a:t>
            </a:r>
          </a:p>
          <a:p>
            <a:pPr algn="ctr"/>
            <a:r>
              <a:rPr lang="ru-RU" sz="1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что на </a:t>
            </a:r>
            <a:r>
              <a:rPr lang="ru-RU" sz="1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9,9 %</a:t>
            </a:r>
            <a:r>
              <a:rPr lang="ru-RU" sz="1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больше, чем в прошлом году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72264" y="1214422"/>
            <a:ext cx="24288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направления: </a:t>
            </a:r>
          </a:p>
          <a:p>
            <a:pPr>
              <a:buFont typeface="Wingdings" pitchFamily="2" charset="2"/>
              <a:buChar char="Ø"/>
            </a:pPr>
            <a:r>
              <a:rPr lang="ru-RU" sz="1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художественное творчество</a:t>
            </a:r>
          </a:p>
          <a:p>
            <a:pPr>
              <a:buFont typeface="Wingdings" pitchFamily="2" charset="2"/>
              <a:buChar char="Ø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спортивное</a:t>
            </a:r>
          </a:p>
          <a:p>
            <a:pPr>
              <a:buFont typeface="Wingdings" pitchFamily="2" charset="2"/>
              <a:buChar char="Ø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социально-педагогическое</a:t>
            </a:r>
          </a:p>
          <a:p>
            <a:pPr>
              <a:buFont typeface="Wingdings" pitchFamily="2" charset="2"/>
              <a:buChar char="Ø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техническое </a:t>
            </a:r>
          </a:p>
          <a:p>
            <a:pPr>
              <a:buFont typeface="Wingdings" pitchFamily="2" charset="2"/>
              <a:buChar char="Ø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эколого-биологическое</a:t>
            </a:r>
          </a:p>
          <a:p>
            <a:pPr>
              <a:buFont typeface="Wingdings" pitchFamily="2" charset="2"/>
              <a:buChar char="Ø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туристско-краеведческое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357950" y="4286256"/>
            <a:ext cx="2714644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Поступивший в 2018 г. новый лабораторный комплекс  дает возможность педагогам и воспитанникам Станции юных натуралистов проводить занимательные экологические уроки, выполнять  индивидуальные и групповые исследования, проводить экологический мониторинг загрязнения окружающей среды в результате хозяйственной деятельности человека. </a:t>
            </a:r>
          </a:p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На базе СЮН организована работа научного общества учащихся «Шаг в науку», который транслирует опыт своей деятельности в общеобразовательные учреждения района.</a:t>
            </a:r>
          </a:p>
          <a:p>
            <a:pPr algn="ctr"/>
            <a:endParaRPr lang="ru-RU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611560" y="3212976"/>
            <a:ext cx="2160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Фестиваль красок в г. Бодайбо</a:t>
            </a:r>
            <a:endParaRPr lang="ru-RU" sz="10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3286124"/>
            <a:ext cx="59293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На базе Дома детского творчества, филиалы которого работают практически во всех поселках, разработано множество общеразвивающих программ по различным направлениям. Все более популярным становится техническое,  в котором занято 10% обучающихся. </a:t>
            </a:r>
          </a:p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Традиционными стали муниципальные творческие конкурсы «Фестиваль комсомольской песни» и «Танцевальная мозаика», в котором принимают участие более 200 детей от 5 до 18 лет.</a:t>
            </a:r>
          </a:p>
        </p:txBody>
      </p:sp>
      <p:pic>
        <p:nvPicPr>
          <p:cNvPr id="1026" name="Picture 2" descr="C:\Users\Светлана\Desktop\В РАБОТЕ\Отчет мэра за 2018 год\ДДТ.jpg"/>
          <p:cNvPicPr>
            <a:picLocks noChangeAspect="1" noChangeArrowheads="1"/>
          </p:cNvPicPr>
          <p:nvPr/>
        </p:nvPicPr>
        <p:blipFill>
          <a:blip r:embed="rId3" cstate="print"/>
          <a:srcRect l="4966" t="21653" r="11684" b="12536"/>
          <a:stretch>
            <a:fillRect/>
          </a:stretch>
        </p:blipFill>
        <p:spPr bwMode="auto">
          <a:xfrm>
            <a:off x="142844" y="1714488"/>
            <a:ext cx="2857520" cy="1500198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</p:pic>
      <p:pic>
        <p:nvPicPr>
          <p:cNvPr id="1027" name="Picture 3" descr="C:\Users\Светлана\Desktop\2019 год\Танцевальная мозаика\image (23).jpg"/>
          <p:cNvPicPr>
            <a:picLocks noChangeAspect="1" noChangeArrowheads="1"/>
          </p:cNvPicPr>
          <p:nvPr/>
        </p:nvPicPr>
        <p:blipFill>
          <a:blip r:embed="rId4" cstate="print"/>
          <a:srcRect l="5128" t="27227" r="10256" b="10624"/>
          <a:stretch>
            <a:fillRect/>
          </a:stretch>
        </p:blipFill>
        <p:spPr bwMode="auto">
          <a:xfrm>
            <a:off x="3071802" y="1714488"/>
            <a:ext cx="3000396" cy="1500198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</p:pic>
      <p:pic>
        <p:nvPicPr>
          <p:cNvPr id="1028" name="Picture 4" descr="C:\Users\Светлана\Desktop\В РАБОТЕ\Отчет мэра за 2018 год\Изображение 0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2428868"/>
            <a:ext cx="2571768" cy="1857388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</p:pic>
      <p:pic>
        <p:nvPicPr>
          <p:cNvPr id="1029" name="Picture 5" descr="C:\Users\Светлана\Desktop\В РАБОТЕ\Отчет мэра за 2018 год\ДООЦ1.jpg"/>
          <p:cNvPicPr>
            <a:picLocks noChangeAspect="1" noChangeArrowheads="1"/>
          </p:cNvPicPr>
          <p:nvPr/>
        </p:nvPicPr>
        <p:blipFill>
          <a:blip r:embed="rId6" cstate="print"/>
          <a:srcRect l="3130" t="22186" b="26141"/>
          <a:stretch>
            <a:fillRect/>
          </a:stretch>
        </p:blipFill>
        <p:spPr bwMode="auto">
          <a:xfrm>
            <a:off x="142844" y="4214818"/>
            <a:ext cx="3817966" cy="135732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</p:pic>
      <p:pic>
        <p:nvPicPr>
          <p:cNvPr id="1030" name="Picture 6" descr="C:\Users\Светлана\Desktop\В РАБОТЕ\Отчет мэра за 2018 год\ДООЦ.jpg"/>
          <p:cNvPicPr>
            <a:picLocks noChangeAspect="1" noChangeArrowheads="1"/>
          </p:cNvPicPr>
          <p:nvPr/>
        </p:nvPicPr>
        <p:blipFill>
          <a:blip r:embed="rId7" cstate="print"/>
          <a:srcRect t="7199" r="27961" b="13884"/>
          <a:stretch>
            <a:fillRect/>
          </a:stretch>
        </p:blipFill>
        <p:spPr bwMode="auto">
          <a:xfrm>
            <a:off x="4071934" y="4214818"/>
            <a:ext cx="1857388" cy="135732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</p:pic>
      <p:sp>
        <p:nvSpPr>
          <p:cNvPr id="22" name="Прямоугольник 21"/>
          <p:cNvSpPr/>
          <p:nvPr/>
        </p:nvSpPr>
        <p:spPr>
          <a:xfrm>
            <a:off x="142844" y="5572141"/>
            <a:ext cx="578647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Детский оздоровительно-образовательный центр организует и проводит массовые соревнования разного уровня  для юных спортсменов и для взрослого населения. Педагогический коллектив   проводит большую организационную работу  по сдаче норм физкультурного комплекса ГТО, для этого приобретено специальное оборудование. </a:t>
            </a:r>
          </a:p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В 2018 г. нормативы ГТО сдавали 50 учащихся и 1 взрослый (в 2017 г. было  77 участников). Сдали нормативы с результатом: золотой значок – 17 чел.,  </a:t>
            </a:r>
          </a:p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серебряный значок - 24 чел., бронзовый – 5 чел.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785818"/>
          </a:xfrm>
        </p:spPr>
        <p:txBody>
          <a:bodyPr>
            <a:normAutofit/>
          </a:bodyPr>
          <a:lstStyle/>
          <a:p>
            <a:pPr algn="ctr"/>
            <a:r>
              <a:rPr lang="ru-RU" sz="18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</a:t>
            </a:r>
            <a:br>
              <a:rPr lang="ru-RU" sz="18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ОРГАНИЗАЦИЯ ЛЕТНЕГО ОТДЫХА И ЗАНЯТОСТИ ДЕТЕЙ</a:t>
            </a:r>
            <a:endParaRPr lang="ru-RU" sz="1800" b="1" cap="none" dirty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2844" y="1214422"/>
            <a:ext cx="3429024" cy="11430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6" name="TextBox 15"/>
          <p:cNvSpPr txBox="1"/>
          <p:nvPr/>
        </p:nvSpPr>
        <p:spPr>
          <a:xfrm>
            <a:off x="3643306" y="1285861"/>
            <a:ext cx="5286412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Лагеря с дневным пребыванием детей – 816 человек (в 2017 г. – 783).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Лагеря труда и отдыха – 220 человек. Из местного бюджета были направлены средства на выплату заработной платы подросткам, которая составила 7081 руб., из них 1657,5 руб. - материальная поддержка со стороны ЦЗН. Всего из бюджета МО г. Бодайбо и района было направлено более 2,5 млн. руб. на создание временных рабочих мест для несовершеннолетних в летний период.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Золотодобывающей компанией АО «Полюс Вернинское» создано 20 рабочих мест для школьников.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05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акции «Лето. Подросток. Занятость.» приняло участие более 600 детей из поселков района, в том числе и опекаемые дети и дети из семей, находящихся в трудной жизненной ситуации.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05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 Всероссийских детских центрах «Орленок» и «Океан», в здравницах Иркутской области и в ДОЛ «Звездочка» отдохнуло 281 ребенок. </a:t>
            </a:r>
          </a:p>
          <a:p>
            <a:pPr>
              <a:buFont typeface="Wingdings" pitchFamily="2" charset="2"/>
              <a:buChar char="Ø"/>
            </a:pPr>
            <a:r>
              <a:rPr lang="ru-RU" sz="105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Благодаря коллективу КДЦ, продолжилась акция «Лето в парке» .</a:t>
            </a:r>
          </a:p>
          <a:p>
            <a:pPr>
              <a:buFont typeface="Wingdings" pitchFamily="2" charset="2"/>
              <a:buChar char="Ø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Администрацией района совместно с организацией «Кочевая эвенкийская община «Тайга» была продолжена реализация проекта по организации профильного лагеря с дневным пребыванием детей в пос. Перевоз для детей коренных и малочисленных народов. В лагере отдыхали 25 детей (в 2017 г. – 16 человек). Финансирование осуществлялось в рамках реализации муниципальной программы «Семья и дети Бодайбинского района» на 2016-2020 годы.</a:t>
            </a:r>
          </a:p>
          <a:p>
            <a:pPr>
              <a:buFont typeface="Wingdings" pitchFamily="2" charset="2"/>
              <a:buChar char="Ø"/>
            </a:pPr>
            <a:endParaRPr lang="ru-RU" sz="105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05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4282" y="1214423"/>
            <a:ext cx="3286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 2018 году всеми формами организационного отдыха охвачено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2050 детей ( 85%),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что на  10 % больше  показателя  2017  года. Финансирование мероприятий летней оздоровительной кампании составило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22 206,4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тыс.руб.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428868"/>
            <a:ext cx="3357586" cy="2000264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51" name="Picture 3" descr="C:\Users\Светлана\Desktop\В РАБОТЕ\Отчет мэра за 2018 год\Изображение 242.jpg"/>
          <p:cNvPicPr>
            <a:picLocks noChangeAspect="1" noChangeArrowheads="1"/>
          </p:cNvPicPr>
          <p:nvPr/>
        </p:nvPicPr>
        <p:blipFill>
          <a:blip r:embed="rId4" cstate="print"/>
          <a:srcRect t="7474" b="12336"/>
          <a:stretch>
            <a:fillRect/>
          </a:stretch>
        </p:blipFill>
        <p:spPr bwMode="auto">
          <a:xfrm>
            <a:off x="142844" y="4572008"/>
            <a:ext cx="3357586" cy="1857388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2052" name="Picture 4" descr="E:\2018 год\Лагерь Звездочка\image (8).jpg"/>
          <p:cNvPicPr>
            <a:picLocks noChangeAspect="1" noChangeArrowheads="1"/>
          </p:cNvPicPr>
          <p:nvPr/>
        </p:nvPicPr>
        <p:blipFill>
          <a:blip r:embed="rId5" cstate="print"/>
          <a:srcRect l="2610" t="1859"/>
          <a:stretch>
            <a:fillRect/>
          </a:stretch>
        </p:blipFill>
        <p:spPr bwMode="auto">
          <a:xfrm>
            <a:off x="3643306" y="4643446"/>
            <a:ext cx="2665432" cy="1785950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3571868" y="6429396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Детский оздоровительный лагерь «Звездочка»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2844" y="6457890"/>
            <a:ext cx="33123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Закрытие сезона в ДОЛ «Звездочка»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Светлана\Desktop\В РАБОТЕ\Отчет мэра за 2018 год\Изображение 304.jpg"/>
          <p:cNvPicPr>
            <a:picLocks noChangeAspect="1" noChangeArrowheads="1"/>
          </p:cNvPicPr>
          <p:nvPr/>
        </p:nvPicPr>
        <p:blipFill>
          <a:blip r:embed="rId6" cstate="print"/>
          <a:srcRect t="3846" r="4771"/>
          <a:stretch>
            <a:fillRect/>
          </a:stretch>
        </p:blipFill>
        <p:spPr bwMode="auto">
          <a:xfrm>
            <a:off x="6357950" y="4643446"/>
            <a:ext cx="2643206" cy="1785950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286480" y="6457890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Социально-ориентированная культурная акция  «Лето в городе»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В РАБОТЕ\Отчет мэра за 2018 год\image (99).jpg"/>
          <p:cNvPicPr>
            <a:picLocks noChangeAspect="1" noChangeArrowheads="1"/>
          </p:cNvPicPr>
          <p:nvPr/>
        </p:nvPicPr>
        <p:blipFill>
          <a:blip r:embed="rId2"/>
          <a:srcRect l="5866" r="23741" b="7912"/>
          <a:stretch>
            <a:fillRect/>
          </a:stretch>
        </p:blipFill>
        <p:spPr bwMode="auto">
          <a:xfrm>
            <a:off x="4643438" y="1142984"/>
            <a:ext cx="4429156" cy="392909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471470"/>
          </a:xfrm>
        </p:spPr>
        <p:txBody>
          <a:bodyPr>
            <a:normAutofit/>
          </a:bodyPr>
          <a:lstStyle/>
          <a:p>
            <a:r>
              <a:rPr lang="ru-RU" sz="18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ОСНОВНЫЕ  ИТОГИ 2018 ГОДА </a:t>
            </a:r>
            <a:endParaRPr lang="ru-RU" sz="18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-71470" y="1124744"/>
            <a:ext cx="4643438" cy="5616624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b="1" i="1" dirty="0" smtClean="0">
                <a:latin typeface="Times New Roman" pitchFamily="18" charset="0"/>
                <a:cs typeface="Times New Roman" pitchFamily="18" charset="0"/>
              </a:rPr>
              <a:t>	Главное достижение – сохранение социальной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b="1" i="1" dirty="0" smtClean="0">
                <a:latin typeface="Times New Roman" pitchFamily="18" charset="0"/>
                <a:cs typeface="Times New Roman" pitchFamily="18" charset="0"/>
              </a:rPr>
              <a:t>направленности бюджета МО г. Бодайбо и района .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b="1" i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b="1" i="1" dirty="0" smtClean="0">
                <a:latin typeface="Times New Roman" pitchFamily="18" charset="0"/>
                <a:cs typeface="Times New Roman" pitchFamily="18" charset="0"/>
              </a:rPr>
              <a:t>Основные усилия Администрации  были направлены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b="1" i="1" dirty="0" smtClean="0">
                <a:latin typeface="Times New Roman" pitchFamily="18" charset="0"/>
                <a:cs typeface="Times New Roman" pitchFamily="18" charset="0"/>
              </a:rPr>
              <a:t>на проведение эффективной социальной политики, обеспечение комфортной среды проживания и повышения качества жизни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b="1" i="1" dirty="0" smtClean="0">
                <a:latin typeface="Times New Roman" pitchFamily="18" charset="0"/>
                <a:cs typeface="Times New Roman" pitchFamily="18" charset="0"/>
              </a:rPr>
              <a:t>в Бодайбинском районе. </a:t>
            </a:r>
            <a:endParaRPr lang="ru-RU" sz="5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5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b="1" dirty="0" smtClean="0">
                <a:latin typeface="Times New Roman" pitchFamily="18" charset="0"/>
                <a:cs typeface="Times New Roman" pitchFamily="18" charset="0"/>
              </a:rPr>
              <a:t>Итоги социально-экономического развития МО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b="1" dirty="0" smtClean="0">
                <a:latin typeface="Times New Roman" pitchFamily="18" charset="0"/>
                <a:cs typeface="Times New Roman" pitchFamily="18" charset="0"/>
              </a:rPr>
              <a:t>г. Бодайбо и района в 2018 году характеризуются ростом основных показателей: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5600" b="1" dirty="0" smtClean="0">
                <a:latin typeface="Times New Roman" pitchFamily="18" charset="0"/>
                <a:cs typeface="Times New Roman" pitchFamily="18" charset="0"/>
              </a:rPr>
              <a:t>увеличение золотодобычи на 8,5% до 24,837 тонн;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5600" b="1" dirty="0" smtClean="0">
                <a:latin typeface="Times New Roman" pitchFamily="18" charset="0"/>
                <a:cs typeface="Times New Roman" pitchFamily="18" charset="0"/>
              </a:rPr>
              <a:t>увеличение выручки от реализации продукции работ, услуг на 3,1% до 89 746,1 млн. руб.;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5600" b="1" dirty="0" smtClean="0">
                <a:latin typeface="Times New Roman" pitchFamily="18" charset="0"/>
                <a:cs typeface="Times New Roman" pitchFamily="18" charset="0"/>
              </a:rPr>
              <a:t>увеличение на 12,3% плана по налогам и сборам в консолидированный бюджет муниципального района до 955,9 млн. руб.;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5600" b="1" dirty="0" smtClean="0">
                <a:latin typeface="Times New Roman" pitchFamily="18" charset="0"/>
                <a:cs typeface="Times New Roman" pitchFamily="18" charset="0"/>
              </a:rPr>
              <a:t>увеличение  на 3,9% заработной платы по району работающего населения, которая  составила в среднем 77 279,4 руб. в месяц;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5600" b="1" dirty="0" smtClean="0">
                <a:latin typeface="Times New Roman" pitchFamily="18" charset="0"/>
                <a:cs typeface="Times New Roman" pitchFamily="18" charset="0"/>
              </a:rPr>
              <a:t>увеличение на 15,1% показателя обеспеченности собственными доходами консолидированного местного бюджета на душу населения, который   составил 52,8  тыс. руб. 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Ø"/>
            </a:pPr>
            <a:endParaRPr lang="ru-RU" sz="5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ru-RU" sz="5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</a:t>
            </a:r>
          </a:p>
          <a:p>
            <a:pPr algn="ctr">
              <a:lnSpc>
                <a:spcPct val="120000"/>
              </a:lnSpc>
              <a:buNone/>
            </a:pPr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buNone/>
            </a:pPr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20000"/>
              </a:lnSpc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357166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714876" y="5143512"/>
            <a:ext cx="4357718" cy="15716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рамках соглашений о социально-экономическом партнерстве между Администрацией г. Бодайбо и района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золотодобывающими предприятиями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реализацию социальных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проектов привлечено 75,9 млн. руб.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(в 2017 г. - 63,3 млн. руб.)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В РАБОТЕ\Отчет мэра за 2018 год\Культура\3.jpg"/>
          <p:cNvPicPr>
            <a:picLocks noChangeAspect="1" noChangeArrowheads="1"/>
          </p:cNvPicPr>
          <p:nvPr/>
        </p:nvPicPr>
        <p:blipFill>
          <a:blip r:embed="rId2"/>
          <a:srcRect l="8989" t="24662"/>
          <a:stretch>
            <a:fillRect/>
          </a:stretch>
        </p:blipFill>
        <p:spPr bwMode="auto">
          <a:xfrm>
            <a:off x="5214942" y="2143116"/>
            <a:ext cx="3803648" cy="2236440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sp>
        <p:nvSpPr>
          <p:cNvPr id="19" name="Скругленный прямоугольник 18"/>
          <p:cNvSpPr/>
          <p:nvPr/>
        </p:nvSpPr>
        <p:spPr>
          <a:xfrm>
            <a:off x="5214942" y="1285860"/>
            <a:ext cx="3714776" cy="7143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57166"/>
            <a:ext cx="8686800" cy="571504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КУЛЬТУРА</a:t>
            </a:r>
            <a:endParaRPr lang="ru-RU" sz="2200" b="1" cap="none" dirty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214422"/>
            <a:ext cx="5000660" cy="5500726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5286380" y="1285860"/>
            <a:ext cx="35719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В сфере культуры работают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235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человек,  </a:t>
            </a:r>
          </a:p>
          <a:p>
            <a:pPr algn="ctr">
              <a:buNone/>
            </a:pP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из них 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142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- специалисты,  оказывающие услуги населению  в учреждениях культуры</a:t>
            </a:r>
            <a:endParaRPr lang="ru-RU" sz="13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143248"/>
            <a:ext cx="478634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Средняя заработная плата в учреждениях культуры (руб.)</a:t>
            </a: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214282" y="1375267"/>
            <a:ext cx="4714908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18000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1663" algn="ctr"/>
              </a:tabLst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	Сеть учреждений культуры представлена 4 учреждениями, в составе которых 23 структурных подразделения: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3141663" algn="ctr"/>
              </a:tabLst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МКУ «КДЦ г. Бодайбо и района» - в структуре 10 подразделений. </a:t>
            </a:r>
          </a:p>
          <a:p>
            <a:pPr marR="0" lvl="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3141663" algn="ctr"/>
              </a:tabLst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МКУК «Централизованная библиотечная система г. Бодайбо и </a:t>
            </a:r>
          </a:p>
          <a:p>
            <a:pPr marR="0" lvl="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141663" algn="ctr"/>
              </a:tabLst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 района» - в структуре 8 библиотек. </a:t>
            </a:r>
          </a:p>
          <a:p>
            <a:pPr marR="0" lvl="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3141663" algn="ctr"/>
              </a:tabLst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МКУК «Бодайбинский городской краеведческий музей имени </a:t>
            </a:r>
          </a:p>
          <a:p>
            <a:pPr marR="0" lvl="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1663" algn="ctr"/>
              </a:tabLst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В.Ф. Верещагина».</a:t>
            </a:r>
          </a:p>
          <a:p>
            <a:pPr marR="0" lvl="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3141663" algn="ctr"/>
              </a:tabLst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МКОУ ДО «Детская музыкальная школа г. Бодайбо и района» в </a:t>
            </a:r>
          </a:p>
          <a:p>
            <a:pPr marR="0" lvl="0" algn="just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141663" algn="ctr"/>
              </a:tabLst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структуре  4  подразделения.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214282" y="3500438"/>
          <a:ext cx="4786346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16"/>
                <a:gridCol w="785818"/>
                <a:gridCol w="785818"/>
                <a:gridCol w="928694"/>
              </a:tblGrid>
              <a:tr h="277663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Категории работников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2016 г.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2018 г.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5762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Специалисты учреждений</a:t>
                      </a:r>
                      <a:r>
                        <a:rPr kumimoji="0" lang="ru-RU" sz="13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культуры                                           (клубы, библиотеки, музей)</a:t>
                      </a:r>
                      <a:endParaRPr kumimoji="0" lang="ru-RU" sz="13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30 388,9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37 425,5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47 525, 32</a:t>
                      </a:r>
                    </a:p>
                  </a:txBody>
                  <a:tcPr anchor="ctr"/>
                </a:tc>
              </a:tr>
              <a:tr h="4676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Педагогические работники музыкальных школ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43 426,3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45 120,0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48 809,9</a:t>
                      </a:r>
                    </a:p>
                  </a:txBody>
                  <a:tcPr anchor="ctr"/>
                </a:tc>
              </a:tr>
              <a:tr h="27766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целом по отрасли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27 703,4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28 806,1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37 110,72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285720" y="6072206"/>
            <a:ext cx="46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214282" y="5822596"/>
            <a:ext cx="478634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15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С 01.10.2018 г. на 4% произведена индексация заработной платы работникам централизованной бухгалтерии, организационно–методической и хозяйственной группам, аппарату управления.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14942" y="6500834"/>
            <a:ext cx="39290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Бенефис Игоря Кожевникова и Игоря Вяткина 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Светлана\Desktop\В РАБОТЕ\Отчет мэра за 2018 год\Культура\1.jpg"/>
          <p:cNvPicPr>
            <a:picLocks noChangeAspect="1" noChangeArrowheads="1"/>
          </p:cNvPicPr>
          <p:nvPr/>
        </p:nvPicPr>
        <p:blipFill>
          <a:blip r:embed="rId4" cstate="print"/>
          <a:srcRect t="27778"/>
          <a:stretch>
            <a:fillRect/>
          </a:stretch>
        </p:blipFill>
        <p:spPr bwMode="auto">
          <a:xfrm>
            <a:off x="5214942" y="4644022"/>
            <a:ext cx="3857652" cy="1856812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5143504" y="4357694"/>
            <a:ext cx="39290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Торжественное мероприятие, посвященное Дню работников культуры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КУЛЬТУРА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3" name="TextBox 12"/>
          <p:cNvSpPr txBox="1"/>
          <p:nvPr/>
        </p:nvSpPr>
        <p:spPr>
          <a:xfrm>
            <a:off x="285720" y="1214422"/>
            <a:ext cx="3929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Финансирование  сферы  культуры 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357158" y="1643050"/>
          <a:ext cx="3929091" cy="724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9697"/>
                <a:gridCol w="1309697"/>
                <a:gridCol w="1309697"/>
              </a:tblGrid>
              <a:tr h="36540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2016 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2017 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2018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г.</a:t>
                      </a:r>
                      <a:endParaRPr lang="ru-RU" sz="1400" dirty="0"/>
                    </a:p>
                  </a:txBody>
                  <a:tcPr/>
                </a:tc>
              </a:tr>
              <a:tr h="35909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133,1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138,8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165,4</a:t>
                      </a:r>
                      <a:endParaRPr lang="ru-RU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0" y="2437621"/>
            <a:ext cx="4357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Основные показатели деятельности учреждений культуры</a:t>
            </a:r>
            <a:endParaRPr lang="ru-RU" sz="1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2844" y="2643182"/>
            <a:ext cx="421484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dirty="0" smtClean="0"/>
              <a:t>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Охват населения стационарными библиотечными услугами  составляет 79,5%. </a:t>
            </a:r>
          </a:p>
          <a:p>
            <a:pPr>
              <a:buFont typeface="Wingdings" pitchFamily="2" charset="2"/>
              <a:buChar char="Ø"/>
            </a:pP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 В 2018 году активно внедрялись новые формы работы с читателями: доставка литературы  ветеранам ВОВ, на отдаленные участки золотодобывающих предприятий, в Дом-интернат для престарелых и инвалидов и в ДОЛ «Звездочка»; проводились тематические мероприятия и костюмированные литературные викторины, сюжетно-ролевые игры на открытом воздухе.</a:t>
            </a:r>
          </a:p>
          <a:p>
            <a:pPr>
              <a:buFont typeface="Wingdings" pitchFamily="2" charset="2"/>
              <a:buChar char="Ø"/>
            </a:pP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 Городской краеведческий музей имени В.Ф. Верещагина посетили 5 377 чел. Организовано 40 тематических выставок. Коллектив краеведческого музея активно сотрудничал с образовательными учреждениями района, принимал участие в акции «Лето. Занятость. Подросток». Всего за отчетный период 1870 детей посетили выставки и мероприятия, организованные музеем. </a:t>
            </a:r>
          </a:p>
          <a:p>
            <a:pPr>
              <a:buFont typeface="Wingdings" pitchFamily="2" charset="2"/>
              <a:buChar char="Ø"/>
            </a:pP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 Проведено 1210 культурно-массовых мероприятий.</a:t>
            </a:r>
          </a:p>
          <a:p>
            <a:pPr>
              <a:buFont typeface="Wingdings" pitchFamily="2" charset="2"/>
              <a:buChar char="Ø"/>
            </a:pP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 Число культурно-досуговых формирований - 79, в которых занимаются 1 052 чел. </a:t>
            </a:r>
          </a:p>
          <a:p>
            <a:pPr>
              <a:buFont typeface="Wingdings" pitchFamily="2" charset="2"/>
              <a:buChar char="Ø"/>
            </a:pP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  Число коллективов, имеющих звание «Народный» - 4.</a:t>
            </a: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48264" y="3284984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Анимированное представление ко Дню защиты детей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44008" y="3468531"/>
            <a:ext cx="43571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Концерт вокального ансамбля  Досугового центра п. Балахнинского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429124" y="5929330"/>
            <a:ext cx="200026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Юбилей творческой деятельности А.М. Горбенко, аккомпаниатора  народного хора «Горлица» п. Артемовского</a:t>
            </a:r>
          </a:p>
        </p:txBody>
      </p:sp>
      <p:pic>
        <p:nvPicPr>
          <p:cNvPr id="2050" name="Picture 2" descr="C:\Users\Светлана\Desktop\В РАБОТЕ\Отчет мэра за 2018 год\Культура\image (2).jpg"/>
          <p:cNvPicPr>
            <a:picLocks noChangeAspect="1" noChangeArrowheads="1"/>
          </p:cNvPicPr>
          <p:nvPr/>
        </p:nvPicPr>
        <p:blipFill>
          <a:blip r:embed="rId3"/>
          <a:srcRect t="29464"/>
          <a:stretch>
            <a:fillRect/>
          </a:stretch>
        </p:blipFill>
        <p:spPr bwMode="auto">
          <a:xfrm>
            <a:off x="4500562" y="1285860"/>
            <a:ext cx="4569546" cy="2143140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2054" name="Picture 6" descr="C:\Users\Светлана\Desktop\В РАБОТЕ\Отчет мэра за 2018 год\Культура\Изображение 027.jpg"/>
          <p:cNvPicPr>
            <a:picLocks noChangeAspect="1" noChangeArrowheads="1"/>
          </p:cNvPicPr>
          <p:nvPr/>
        </p:nvPicPr>
        <p:blipFill>
          <a:blip r:embed="rId4" cstate="print"/>
          <a:srcRect l="10998" t="7037" r="31594" b="9841"/>
          <a:stretch>
            <a:fillRect/>
          </a:stretch>
        </p:blipFill>
        <p:spPr bwMode="auto">
          <a:xfrm>
            <a:off x="4429124" y="3857628"/>
            <a:ext cx="2071702" cy="2000264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2056" name="Picture 8" descr="C:\Users\Светлана\Desktop\В РАБОТЕ\Отчет мэра за 2018 год\Культура\Изображение 285.jpg"/>
          <p:cNvPicPr>
            <a:picLocks noChangeAspect="1" noChangeArrowheads="1"/>
          </p:cNvPicPr>
          <p:nvPr/>
        </p:nvPicPr>
        <p:blipFill>
          <a:blip r:embed="rId5" cstate="print"/>
          <a:srcRect l="13903" t="15831" r="15935"/>
          <a:stretch>
            <a:fillRect/>
          </a:stretch>
        </p:blipFill>
        <p:spPr bwMode="auto">
          <a:xfrm>
            <a:off x="6572264" y="3857628"/>
            <a:ext cx="2500330" cy="2000264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sp>
        <p:nvSpPr>
          <p:cNvPr id="25" name="Прямоугольник 24"/>
          <p:cNvSpPr/>
          <p:nvPr/>
        </p:nvSpPr>
        <p:spPr>
          <a:xfrm>
            <a:off x="6643702" y="5929330"/>
            <a:ext cx="25002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Выступление  хора «Русская песня» </a:t>
            </a:r>
          </a:p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на торжественном мероприятии,  посвященном </a:t>
            </a:r>
          </a:p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Дню матери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14290"/>
            <a:ext cx="8686800" cy="785818"/>
          </a:xfrm>
        </p:spPr>
        <p:txBody>
          <a:bodyPr>
            <a:normAutofit/>
          </a:bodyPr>
          <a:lstStyle/>
          <a:p>
            <a:pPr algn="ctr"/>
            <a:r>
              <a:rPr lang="ru-RU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КУЛЬТУРА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857752" y="1142984"/>
            <a:ext cx="4143404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932040" y="1124744"/>
            <a:ext cx="4000528" cy="4470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      В 2018 году премию мэра г. Бодайбо и района за успехи в области культуры получили:</a:t>
            </a:r>
          </a:p>
          <a:p>
            <a:pPr algn="just">
              <a:buFontTx/>
              <a:buChar char="-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Пиндик Елизавета – обучающаяся фортепианного отделения музыкальной школы п. Балахнинский;</a:t>
            </a:r>
          </a:p>
          <a:p>
            <a:pPr algn="just">
              <a:buFontTx/>
              <a:buChar char="-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b="1" dirty="0" err="1" smtClean="0">
                <a:latin typeface="Times New Roman" pitchFamily="18" charset="0"/>
                <a:cs typeface="Times New Roman" pitchFamily="18" charset="0"/>
              </a:rPr>
              <a:t>Котрус</a:t>
            </a: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Владислав - активный участник творческих коллективов досугового центра п. Балахнинский («Арлекино» и «Родник»); </a:t>
            </a:r>
          </a:p>
          <a:p>
            <a:pPr algn="just">
              <a:buFontTx/>
              <a:buChar char="-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Лобанова Галина - активная участница творческих коллективов досугового центра п. Балахнинский («Арлекино» и «Родник»)</a:t>
            </a:r>
          </a:p>
          <a:p>
            <a:pPr algn="just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3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1124745"/>
            <a:ext cx="4678240" cy="2777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Организация дополнительного образования </a:t>
            </a:r>
          </a:p>
          <a:p>
            <a:pPr algn="ctr">
              <a:buNone/>
            </a:pP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сфере культуры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В МКОУ ДО «Детская музыкальная школа г. Бодайбо и района» обучается 172 учащихся. Контингент обучающихся ежегодно снижается, что  обусловлено выездом людей из района. </a:t>
            </a:r>
          </a:p>
          <a:p>
            <a:pPr algn="just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       В целях раскрытия творческого потенциала и выявления одаренных детей на муниципальном уровне проведено 5 районных конкурсов и организована 1 выставка творческих работ среди юных музыкантов и художников. </a:t>
            </a:r>
          </a:p>
          <a:p>
            <a:pPr algn="just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      150 обучающихся музыкальных школ приняли участие в 6 муниципальных и 422 заочных конкурсах и олимпиадах всероссийского и регионального уровней.</a:t>
            </a:r>
          </a:p>
          <a:p>
            <a:pPr algn="just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      В рамках мероприятий по привлечению специалистов для работы в Бодайбинском районе, прибыл молодой специалист - преподаватель фортепиано, который в настоящее время преподает в музыкальной школе п. Балахнинский.</a:t>
            </a:r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4929190" y="4214818"/>
            <a:ext cx="4000528" cy="250033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Этнокультурные творческие коллективы пос. Перевоз и делегация НКО коренных малочисленных народов  «Кочевая эвенкийская община «Тайга» приняли участие:</a:t>
            </a:r>
          </a:p>
          <a:p>
            <a:pPr marL="0" indent="0" algn="just">
              <a:spcBef>
                <a:spcPts val="0"/>
              </a:spcBef>
              <a:buFontTx/>
              <a:buChar char="-"/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выставке-ярмарке </a:t>
            </a:r>
          </a:p>
          <a:p>
            <a:pPr marL="0" indent="0" algn="just">
              <a:spcBef>
                <a:spcPts val="0"/>
              </a:spcBef>
              <a:buFontTx/>
              <a:buChar char="-"/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«Сокровища Севера-2018» </a:t>
            </a:r>
          </a:p>
          <a:p>
            <a:pPr marL="0" indent="0" algn="just">
              <a:spcBef>
                <a:spcPts val="0"/>
              </a:spcBef>
              <a:buFontTx/>
              <a:buChar char="-"/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Москва;</a:t>
            </a:r>
          </a:p>
          <a:p>
            <a:pPr marL="0" indent="0" algn="just">
              <a:spcBef>
                <a:spcPts val="0"/>
              </a:spcBef>
              <a:buFontTx/>
              <a:buChar char="-"/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III Байкальском </a:t>
            </a:r>
          </a:p>
          <a:p>
            <a:pPr marL="0" indent="0" algn="just">
              <a:spcBef>
                <a:spcPts val="0"/>
              </a:spcBef>
              <a:buFontTx/>
              <a:buChar char="-"/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Международном </a:t>
            </a:r>
          </a:p>
          <a:p>
            <a:pPr marL="0" indent="0" algn="just">
              <a:spcBef>
                <a:spcPts val="0"/>
              </a:spcBef>
              <a:buFontTx/>
              <a:buChar char="-"/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фестивале «Хоровод </a:t>
            </a:r>
          </a:p>
          <a:p>
            <a:pPr marL="0" indent="0" algn="just">
              <a:spcBef>
                <a:spcPts val="0"/>
              </a:spcBef>
              <a:buFontTx/>
              <a:buChar char="-"/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ремесел на земле </a:t>
            </a:r>
          </a:p>
          <a:p>
            <a:pPr marL="0" indent="0" algn="just">
              <a:spcBef>
                <a:spcPts val="0"/>
              </a:spcBef>
              <a:buFontTx/>
              <a:buChar char="-"/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Иркутской» п. Тальцы;</a:t>
            </a:r>
          </a:p>
          <a:p>
            <a:pPr marL="0" indent="0" algn="just">
              <a:spcBef>
                <a:spcPts val="0"/>
              </a:spcBef>
              <a:buFontTx/>
              <a:buChar char="-"/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V Областном фестивале </a:t>
            </a:r>
          </a:p>
          <a:p>
            <a:pPr marL="0" indent="0" algn="just">
              <a:spcBef>
                <a:spcPts val="0"/>
              </a:spcBef>
              <a:buFontTx/>
              <a:buChar char="-"/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коренных малочисленных</a:t>
            </a:r>
          </a:p>
          <a:p>
            <a:pPr marL="0" indent="0" algn="just">
              <a:spcBef>
                <a:spcPts val="0"/>
              </a:spcBef>
              <a:buFontTx/>
              <a:buChar char="-"/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народов Севера Иркутской</a:t>
            </a:r>
          </a:p>
          <a:p>
            <a:pPr marL="0" indent="0" algn="just">
              <a:spcBef>
                <a:spcPts val="0"/>
              </a:spcBef>
              <a:buFontTx/>
              <a:buChar char="-"/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области п. Еланцы.</a:t>
            </a:r>
          </a:p>
          <a:p>
            <a:pPr marL="0" indent="0">
              <a:spcBef>
                <a:spcPts val="0"/>
              </a:spcBef>
              <a:buNone/>
            </a:pPr>
            <a:endParaRPr lang="ru-RU" sz="13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Светлана\Desktop\В РАБОТЕ\Отчет мэра за 2018 год\Культура\image (3).jpg"/>
          <p:cNvPicPr>
            <a:picLocks noChangeAspect="1" noChangeArrowheads="1"/>
          </p:cNvPicPr>
          <p:nvPr/>
        </p:nvPicPr>
        <p:blipFill>
          <a:blip r:embed="rId3"/>
          <a:srcRect l="5579" t="27149" r="7936" b="9728"/>
          <a:stretch>
            <a:fillRect/>
          </a:stretch>
        </p:blipFill>
        <p:spPr bwMode="auto">
          <a:xfrm>
            <a:off x="142844" y="4071942"/>
            <a:ext cx="4429156" cy="2214578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285720" y="6286520"/>
            <a:ext cx="4357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Педагоги  МКОУ ДО «Детская музыкальная школа </a:t>
            </a:r>
          </a:p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г. Бодайбо и района» </a:t>
            </a:r>
          </a:p>
        </p:txBody>
      </p:sp>
      <p:pic>
        <p:nvPicPr>
          <p:cNvPr id="3075" name="Picture 3" descr="C:\Users\Светлана\Desktop\В РАБОТЕ\Отчет мэра за 2018 год\Культура\вла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2643183"/>
            <a:ext cx="1000132" cy="1357321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3076" name="Picture 4" descr="E:\2018 год\Премия мэра в области культуры\Лобанова.jpg"/>
          <p:cNvPicPr>
            <a:picLocks noChangeAspect="1" noChangeArrowheads="1"/>
          </p:cNvPicPr>
          <p:nvPr/>
        </p:nvPicPr>
        <p:blipFill>
          <a:blip r:embed="rId5"/>
          <a:srcRect l="39575" b="18246"/>
          <a:stretch>
            <a:fillRect/>
          </a:stretch>
        </p:blipFill>
        <p:spPr bwMode="auto">
          <a:xfrm rot="671912">
            <a:off x="7623565" y="2724061"/>
            <a:ext cx="965967" cy="1357322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3077" name="Picture 5" descr="C:\Users\Светлана\Desktop\В РАБОТЕ\Отчет мэра за 2018 год\Культура\Пиндик 3.jpg"/>
          <p:cNvPicPr>
            <a:picLocks noChangeAspect="1" noChangeArrowheads="1"/>
          </p:cNvPicPr>
          <p:nvPr/>
        </p:nvPicPr>
        <p:blipFill>
          <a:blip r:embed="rId6" cstate="print"/>
          <a:srcRect l="5556" b="16667"/>
          <a:stretch>
            <a:fillRect/>
          </a:stretch>
        </p:blipFill>
        <p:spPr bwMode="auto">
          <a:xfrm rot="21053252">
            <a:off x="5242775" y="2725207"/>
            <a:ext cx="1143008" cy="1344715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3078" name="Picture 6" descr="C:\Users\Светлана\Desktop\В РАБОТЕ\Отчет мэра за 2018 год\Культура\Изображение 008.jpg"/>
          <p:cNvPicPr>
            <a:picLocks noChangeAspect="1" noChangeArrowheads="1"/>
          </p:cNvPicPr>
          <p:nvPr/>
        </p:nvPicPr>
        <p:blipFill>
          <a:blip r:embed="rId7" cstate="print"/>
          <a:srcRect l="2755" r="11112"/>
          <a:stretch>
            <a:fillRect/>
          </a:stretch>
        </p:blipFill>
        <p:spPr bwMode="auto">
          <a:xfrm>
            <a:off x="6786578" y="4786322"/>
            <a:ext cx="2214578" cy="1857388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 descr="C:\Users\Светлана\Desktop\В РАБОТЕ\Отчет мэра за 2018 год\Культура\Изображение 219.jpg"/>
          <p:cNvPicPr>
            <a:picLocks noChangeAspect="1" noChangeArrowheads="1"/>
          </p:cNvPicPr>
          <p:nvPr/>
        </p:nvPicPr>
        <p:blipFill>
          <a:blip r:embed="rId2" cstate="print"/>
          <a:srcRect l="8964" t="18750" r="8570"/>
          <a:stretch>
            <a:fillRect/>
          </a:stretch>
        </p:blipFill>
        <p:spPr bwMode="auto">
          <a:xfrm>
            <a:off x="5715008" y="3929066"/>
            <a:ext cx="3286147" cy="2214578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</p:pic>
      <p:pic>
        <p:nvPicPr>
          <p:cNvPr id="1034" name="Picture 10" descr="C:\Users\Светлана\Desktop\В РАБОТЕ\Отчет мэра за 2018 год\Культура\DSC_0584.JPG"/>
          <p:cNvPicPr>
            <a:picLocks noChangeAspect="1" noChangeArrowheads="1"/>
          </p:cNvPicPr>
          <p:nvPr/>
        </p:nvPicPr>
        <p:blipFill>
          <a:blip r:embed="rId3" cstate="print"/>
          <a:srcRect l="25299" t="9212"/>
          <a:stretch>
            <a:fillRect/>
          </a:stretch>
        </p:blipFill>
        <p:spPr bwMode="auto">
          <a:xfrm rot="979369">
            <a:off x="3864132" y="3710787"/>
            <a:ext cx="1683980" cy="1304580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</p:pic>
      <p:pic>
        <p:nvPicPr>
          <p:cNvPr id="1036" name="Picture 12" descr="C:\Users\Светлана\Desktop\В РАБОТЕ\Отчет мэра за 2018 год\Культура\Изображение 087.jpg"/>
          <p:cNvPicPr>
            <a:picLocks noChangeAspect="1" noChangeArrowheads="1"/>
          </p:cNvPicPr>
          <p:nvPr/>
        </p:nvPicPr>
        <p:blipFill>
          <a:blip r:embed="rId4" cstate="print"/>
          <a:srcRect l="4171" t="14074" r="18404"/>
          <a:stretch>
            <a:fillRect/>
          </a:stretch>
        </p:blipFill>
        <p:spPr bwMode="auto">
          <a:xfrm rot="949315">
            <a:off x="3787601" y="5058519"/>
            <a:ext cx="1760863" cy="1303147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571504"/>
          </a:xfrm>
        </p:spPr>
        <p:txBody>
          <a:bodyPr>
            <a:normAutofit fontScale="90000"/>
          </a:bodyPr>
          <a:lstStyle/>
          <a:p>
            <a:r>
              <a:rPr lang="ru-RU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КУЛЬТУРА</a:t>
            </a:r>
            <a:endParaRPr lang="ru-RU" sz="2000" b="1" cap="none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214282" y="3286124"/>
            <a:ext cx="2786082" cy="2857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1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День победы. Акция «Бессмертный полк»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42844" y="4214818"/>
            <a:ext cx="3286148" cy="642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00100" y="1052736"/>
            <a:ext cx="7964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ЗНАКОВЫЕ  МЕРОПРИЯТИЯ  2018 ГОДА</a:t>
            </a:r>
            <a:endParaRPr lang="ru-RU" sz="2000" dirty="0"/>
          </a:p>
        </p:txBody>
      </p:sp>
      <p:pic>
        <p:nvPicPr>
          <p:cNvPr id="1026" name="Picture 2" descr="C:\Users\Светлана\Desktop\В РАБОТЕ\Отчет мэра за 2018 год\Культура\Изображение 11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428736"/>
            <a:ext cx="2814634" cy="1877742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</p:pic>
      <p:pic>
        <p:nvPicPr>
          <p:cNvPr id="1027" name="Picture 3" descr="C:\Users\Светлана\Desktop\В РАБОТЕ\Отчет мэра за 2018 год\Культура\Изображение 96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1428736"/>
            <a:ext cx="2928958" cy="1858693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</p:pic>
      <p:sp>
        <p:nvSpPr>
          <p:cNvPr id="17" name="Скругленный прямоугольник 16"/>
          <p:cNvSpPr/>
          <p:nvPr/>
        </p:nvSpPr>
        <p:spPr>
          <a:xfrm>
            <a:off x="3143240" y="3286124"/>
            <a:ext cx="2786082" cy="2143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1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115-летие городу Бодайбо</a:t>
            </a:r>
          </a:p>
        </p:txBody>
      </p:sp>
      <p:pic>
        <p:nvPicPr>
          <p:cNvPr id="1030" name="Picture 6" descr="C:\Users\Светлана\Desktop\В РАБОТЕ\Отчет мэра за 2018 год\Культура\Изображение 047.jpg"/>
          <p:cNvPicPr>
            <a:picLocks noChangeAspect="1" noChangeArrowheads="1"/>
          </p:cNvPicPr>
          <p:nvPr/>
        </p:nvPicPr>
        <p:blipFill>
          <a:blip r:embed="rId8"/>
          <a:srcRect t="21110" r="15536"/>
          <a:stretch>
            <a:fillRect/>
          </a:stretch>
        </p:blipFill>
        <p:spPr bwMode="auto">
          <a:xfrm>
            <a:off x="142844" y="3732302"/>
            <a:ext cx="3929090" cy="2447170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</p:pic>
      <p:pic>
        <p:nvPicPr>
          <p:cNvPr id="1035" name="Picture 11" descr="C:\Users\Светлана\Desktop\В РАБОТЕ\Отчет мэра за 2018 год\Культура\Изображение 023.jpg"/>
          <p:cNvPicPr>
            <a:picLocks noChangeAspect="1" noChangeArrowheads="1"/>
          </p:cNvPicPr>
          <p:nvPr/>
        </p:nvPicPr>
        <p:blipFill>
          <a:blip r:embed="rId9" cstate="print"/>
          <a:srcRect r="7038" b="12040"/>
          <a:stretch>
            <a:fillRect/>
          </a:stretch>
        </p:blipFill>
        <p:spPr bwMode="auto">
          <a:xfrm>
            <a:off x="6170613" y="1428736"/>
            <a:ext cx="2830543" cy="1785950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</p:pic>
      <p:sp>
        <p:nvSpPr>
          <p:cNvPr id="26" name="Скругленный прямоугольник 25"/>
          <p:cNvSpPr/>
          <p:nvPr/>
        </p:nvSpPr>
        <p:spPr>
          <a:xfrm>
            <a:off x="6143636" y="3357562"/>
            <a:ext cx="3000364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1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Презентация новой книги Владимира Мунгалова и его соавторов «Имена, возвращенные из небытия и  открытие памятного места «Камень памяти и скорби»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42844" y="6215082"/>
            <a:ext cx="4071966" cy="2857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1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Мероприятия, посвященные Году волонтера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072166" y="6215082"/>
            <a:ext cx="2857552" cy="3571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1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Торжественное собрание, посвященное </a:t>
            </a:r>
          </a:p>
          <a:p>
            <a:pPr algn="ctr">
              <a:buNone/>
            </a:pPr>
            <a:r>
              <a:rPr lang="ru-RU" sz="1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100-летию со дня образования ВЛКСМ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8062938" cy="642942"/>
          </a:xfrm>
        </p:spPr>
        <p:txBody>
          <a:bodyPr>
            <a:normAutofit fontScale="90000"/>
          </a:bodyPr>
          <a:lstStyle/>
          <a:p>
            <a:r>
              <a:rPr lang="ru-RU" sz="2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</a:t>
            </a:r>
            <a:br>
              <a:rPr lang="ru-RU" sz="2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ФИЗИЧЕСКАЯ КУЛЬТУРА И СПОРТ</a:t>
            </a:r>
            <a:r>
              <a:rPr lang="ru-RU" sz="2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</a:t>
            </a:r>
            <a:endParaRPr lang="ru-RU" sz="2000" b="1" cap="none" dirty="0" smtClean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85720" y="1142984"/>
            <a:ext cx="2000264" cy="100013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/>
            <a:r>
              <a:rPr lang="ru-RU" sz="12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в Бодайбинском районе»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86314" y="1142984"/>
            <a:ext cx="2214578" cy="50006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1 346 тыс.руб. – участие в выездных соревнованиях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2285984" y="1500174"/>
            <a:ext cx="642942" cy="35719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трелка вправо 11"/>
          <p:cNvSpPr/>
          <p:nvPr/>
        </p:nvSpPr>
        <p:spPr>
          <a:xfrm rot="20978063">
            <a:off x="4095699" y="1341071"/>
            <a:ext cx="642942" cy="322468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трелка вправо 12"/>
          <p:cNvSpPr/>
          <p:nvPr/>
        </p:nvSpPr>
        <p:spPr>
          <a:xfrm rot="728414">
            <a:off x="4102810" y="1710948"/>
            <a:ext cx="684673" cy="366433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286248" y="5429264"/>
            <a:ext cx="42148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На территории района не первый год работает спортивная детско-молодежная общественная организация г. Бодайбо «Клуб тайского бокса «Викинг». В августе 2018 года ученица СОШ № 1 Диана Пустовая, воспитанница тренера Сергея Позднякова, стала серебряным призером Первенства мира по тайскому боксу в категории «Старшие девушки». </a:t>
            </a:r>
          </a:p>
          <a:p>
            <a:pPr algn="ctr"/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2844" y="2428868"/>
            <a:ext cx="3643338" cy="2562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Основные показатели развития физической        культуры и спорта         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>
              <a:buNone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2017 г.     2018 г.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спортивных сооружений                   </a:t>
            </a:r>
            <a:r>
              <a:rPr lang="ru-RU" sz="105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49             50</a:t>
            </a:r>
          </a:p>
          <a:p>
            <a:pPr>
              <a:buFont typeface="Wingdings" pitchFamily="2" charset="2"/>
              <a:buChar char="Ø"/>
            </a:pPr>
            <a:endParaRPr lang="ru-RU" sz="105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05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Количество спортивных групп  и</a:t>
            </a:r>
          </a:p>
          <a:p>
            <a:r>
              <a:rPr lang="ru-RU" sz="105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секций                                                             </a:t>
            </a:r>
            <a:r>
              <a:rPr lang="ru-RU" sz="105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58              68    </a:t>
            </a:r>
          </a:p>
          <a:p>
            <a:endParaRPr lang="ru-RU" sz="105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05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Численность занимающихся  </a:t>
            </a:r>
          </a:p>
          <a:p>
            <a:r>
              <a:rPr lang="ru-RU" sz="105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в кружках и секциях                                   </a:t>
            </a:r>
            <a:r>
              <a:rPr lang="ru-RU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3 611 </a:t>
            </a:r>
            <a:r>
              <a:rPr lang="ru-RU" sz="105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4 210 </a:t>
            </a:r>
          </a:p>
          <a:p>
            <a:endParaRPr lang="ru-RU" sz="105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05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Удельный вес занимающихся  </a:t>
            </a:r>
          </a:p>
          <a:p>
            <a:r>
              <a:rPr lang="ru-RU" sz="105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физкультурой  и спортом к общему </a:t>
            </a:r>
          </a:p>
          <a:p>
            <a:r>
              <a:rPr lang="ru-RU" sz="105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количеству населения (%)                           </a:t>
            </a:r>
            <a:r>
              <a:rPr lang="ru-RU" sz="105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17,5        20,4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</a:t>
            </a:r>
            <a:endParaRPr lang="ru-RU" sz="1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142844" y="5072074"/>
            <a:ext cx="335758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Ежегодно проводится Зимний и Летний Фестиваль ГТО. В 2018 г. тестирование прошли 51 чел., из них 13 получили золотой знак, 8 - серебряный и 1 -бронзовый.</a:t>
            </a:r>
          </a:p>
          <a:p>
            <a:pPr indent="450850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Спортивное мастерство подтвердили 4 спортсмена, из них, трое получили звание «кандидат в мастера спорта», один - спортивный разряд.</a:t>
            </a:r>
          </a:p>
          <a:p>
            <a:pPr indent="450850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14612" y="1204397"/>
            <a:ext cx="150019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1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Финансирование</a:t>
            </a:r>
          </a:p>
          <a:p>
            <a:pPr algn="ctr">
              <a:buNone/>
            </a:pPr>
            <a:r>
              <a:rPr lang="ru-RU" sz="11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всего  </a:t>
            </a:r>
          </a:p>
          <a:p>
            <a:pPr algn="ctr">
              <a:buNone/>
            </a:pPr>
            <a:r>
              <a:rPr lang="ru-RU" sz="11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1 844,2тыс.руб. </a:t>
            </a:r>
          </a:p>
          <a:p>
            <a:pPr algn="ctr">
              <a:buNone/>
            </a:pPr>
            <a:r>
              <a:rPr lang="ru-RU" sz="11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(в 2017 г. – 2 195,9 </a:t>
            </a:r>
          </a:p>
          <a:p>
            <a:pPr algn="ctr">
              <a:buNone/>
            </a:pPr>
            <a:r>
              <a:rPr lang="ru-RU" sz="11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тыс. руб.)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 l="6808" t="21925" r="78549" b="5882"/>
          <a:stretch>
            <a:fillRect/>
          </a:stretch>
        </p:blipFill>
        <p:spPr bwMode="auto">
          <a:xfrm>
            <a:off x="3857621" y="2643182"/>
            <a:ext cx="1571636" cy="1357322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0" name="Скругленный прямоугольник 9"/>
          <p:cNvSpPr/>
          <p:nvPr/>
        </p:nvSpPr>
        <p:spPr>
          <a:xfrm>
            <a:off x="4786314" y="1714488"/>
            <a:ext cx="2214578" cy="7858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498,2 тыс.руб. – проведение физкультурно –оздоровительных  мероприятий</a:t>
            </a: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3" cstate="print"/>
          <a:srcRect l="60187" t="14066" r="23491" b="5882"/>
          <a:stretch>
            <a:fillRect/>
          </a:stretch>
        </p:blipFill>
        <p:spPr bwMode="auto">
          <a:xfrm>
            <a:off x="7215206" y="4153280"/>
            <a:ext cx="1643074" cy="1275984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3" cstate="print"/>
          <a:srcRect l="79259" t="19388" r="5129" b="9815"/>
          <a:stretch>
            <a:fillRect/>
          </a:stretch>
        </p:blipFill>
        <p:spPr bwMode="auto">
          <a:xfrm>
            <a:off x="5529268" y="4143380"/>
            <a:ext cx="1614500" cy="1285884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 cstate="print"/>
          <a:srcRect l="23463" t="5882" r="60215" b="14285"/>
          <a:stretch>
            <a:fillRect/>
          </a:stretch>
        </p:blipFill>
        <p:spPr bwMode="auto">
          <a:xfrm>
            <a:off x="5543557" y="2643182"/>
            <a:ext cx="1600211" cy="1357322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3" cstate="print"/>
          <a:srcRect l="41825" t="4482" r="41853" b="5882"/>
          <a:stretch>
            <a:fillRect/>
          </a:stretch>
        </p:blipFill>
        <p:spPr bwMode="auto">
          <a:xfrm>
            <a:off x="7215206" y="2639780"/>
            <a:ext cx="1643074" cy="1360724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6" name="Picture 2" descr="E:\2018 год\Поздняков. Чемпионат Иркутской области\Фото\IMG-20180126-WA0023.jpg"/>
          <p:cNvPicPr>
            <a:picLocks noChangeAspect="1" noChangeArrowheads="1"/>
          </p:cNvPicPr>
          <p:nvPr/>
        </p:nvPicPr>
        <p:blipFill>
          <a:blip r:embed="rId4" cstate="print"/>
          <a:srcRect l="12245" t="12245" r="23335" b="18366"/>
          <a:stretch>
            <a:fillRect/>
          </a:stretch>
        </p:blipFill>
        <p:spPr bwMode="auto">
          <a:xfrm>
            <a:off x="3857620" y="4143379"/>
            <a:ext cx="1571636" cy="1285885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sp>
        <p:nvSpPr>
          <p:cNvPr id="22" name="Скругленный прямоугольник 21"/>
          <p:cNvSpPr/>
          <p:nvPr/>
        </p:nvSpPr>
        <p:spPr>
          <a:xfrm>
            <a:off x="7072330" y="1142984"/>
            <a:ext cx="1928826" cy="135732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835,0 тыс. руб. -внебюджетные средства на проезд спортсменам для участия в соревнованиях различного уровня, в т.ч. и международных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Светлана\Desktop\В РАБОТЕ\Отчет мэра за 2018 год\IMG_3253.JPG"/>
          <p:cNvPicPr>
            <a:picLocks noChangeAspect="1" noChangeArrowheads="1"/>
          </p:cNvPicPr>
          <p:nvPr/>
        </p:nvPicPr>
        <p:blipFill>
          <a:blip r:embed="rId3" cstate="print"/>
          <a:srcRect l="5556" t="11301" r="18620" b="14505"/>
          <a:stretch>
            <a:fillRect/>
          </a:stretch>
        </p:blipFill>
        <p:spPr bwMode="auto">
          <a:xfrm>
            <a:off x="6500826" y="4714884"/>
            <a:ext cx="2489614" cy="1785950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2050" name="Picture 2" descr="C:\Users\Светлана\Desktop\В РАБОТЕ\Отчет мэра за 2018 год\Изображение 2535.jpg"/>
          <p:cNvPicPr>
            <a:picLocks noChangeAspect="1" noChangeArrowheads="1"/>
          </p:cNvPicPr>
          <p:nvPr/>
        </p:nvPicPr>
        <p:blipFill>
          <a:blip r:embed="rId4" cstate="print"/>
          <a:srcRect l="2378" t="12729" r="2122" b="1343"/>
          <a:stretch>
            <a:fillRect/>
          </a:stretch>
        </p:blipFill>
        <p:spPr bwMode="auto">
          <a:xfrm>
            <a:off x="3214678" y="2428868"/>
            <a:ext cx="3143272" cy="1928826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sp>
        <p:nvSpPr>
          <p:cNvPr id="23" name="Скругленный прямоугольник 22"/>
          <p:cNvSpPr/>
          <p:nvPr/>
        </p:nvSpPr>
        <p:spPr>
          <a:xfrm>
            <a:off x="4929190" y="1714488"/>
            <a:ext cx="4071966" cy="642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Подпрограмма  </a:t>
            </a:r>
            <a:r>
              <a:rPr lang="ru-RU" sz="11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«Комплексные меры профилактики  злоупотребления наркотическими средствами и психотропными веществами   в  Бодайбинском районе»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57166"/>
            <a:ext cx="8686800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МОЛОДЕЖНАЯ  ПОЛИТИКА</a:t>
            </a:r>
            <a: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b="1" cap="none" dirty="0" smtClean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4"/>
          <p:cNvGraphicFramePr>
            <a:graphicFrameLocks noGrp="1"/>
          </p:cNvGraphicFramePr>
          <p:nvPr>
            <p:ph idx="1"/>
          </p:nvPr>
        </p:nvGraphicFramePr>
        <p:xfrm>
          <a:off x="304800" y="1142985"/>
          <a:ext cx="2767002" cy="1643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2357430"/>
            <a:ext cx="3857620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Волонтерское движение </a:t>
            </a:r>
          </a:p>
          <a:p>
            <a:r>
              <a:rPr lang="ru-RU" sz="105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Число участников - более 200 чел.</a:t>
            </a:r>
          </a:p>
          <a:p>
            <a:endParaRPr lang="ru-RU" sz="1050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Гражданско-патриотическое </a:t>
            </a:r>
          </a:p>
          <a:p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воспитание </a:t>
            </a:r>
          </a:p>
          <a:p>
            <a:r>
              <a:rPr lang="ru-RU" sz="105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Проведено более 38 мероприятий.</a:t>
            </a:r>
          </a:p>
          <a:p>
            <a:pPr>
              <a:buNone/>
            </a:pPr>
            <a:r>
              <a:rPr lang="ru-RU" sz="105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Число участников – более 2000 чел.</a:t>
            </a:r>
          </a:p>
          <a:p>
            <a:pPr>
              <a:buNone/>
            </a:pPr>
            <a:endParaRPr lang="ru-RU" sz="1050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Поддержка талантливой и  одаренной молодежи</a:t>
            </a:r>
          </a:p>
          <a:p>
            <a:pPr>
              <a:buNone/>
            </a:pPr>
            <a:r>
              <a:rPr lang="ru-RU" sz="105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программах   ВДЦ  «Океан»,  </a:t>
            </a:r>
          </a:p>
          <a:p>
            <a:pPr>
              <a:buNone/>
            </a:pPr>
            <a:r>
              <a:rPr lang="ru-RU" sz="105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ВДЦ  «Орленок». Выплата  стипендии  </a:t>
            </a:r>
          </a:p>
          <a:p>
            <a:pPr>
              <a:buNone/>
            </a:pPr>
            <a:r>
              <a:rPr lang="ru-RU" sz="105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мэра победителю  конкурса  «Ученик года»</a:t>
            </a:r>
          </a:p>
          <a:p>
            <a:pPr>
              <a:buFont typeface="Wingdings" pitchFamily="2" charset="2"/>
              <a:buChar char="Ø"/>
            </a:pPr>
            <a:endParaRPr lang="ru-RU" sz="105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Профилактическая работа с обучающимися ведется через общественные наркопосты, которые созданы во всех школах района. В Бодайбинском горном техникуме работает кабинет профилактики. </a:t>
            </a:r>
          </a:p>
          <a:p>
            <a:r>
              <a:rPr lang="ru-RU" sz="105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Проведено 385 профилактических мероприятий</a:t>
            </a:r>
          </a:p>
          <a:p>
            <a:r>
              <a:rPr lang="ru-RU" sz="105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Охвачено 2000 чел.</a:t>
            </a:r>
          </a:p>
          <a:p>
            <a:endParaRPr lang="ru-RU" sz="105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Проводится работа по привлечению молодежи к добровольческой  деятельности в сфере профилактики социально-негативных явлений. Региональным специалистом подготовлено 12 волонтеров. Студентка БГТ Федорова Дарья стала победителем конкурса добровольцев и приняла участие в церемонии награждения в г. Иркутске.</a:t>
            </a:r>
          </a:p>
          <a:p>
            <a:pPr>
              <a:buFont typeface="Wingdings" pitchFamily="2" charset="2"/>
              <a:buChar char="Ø"/>
            </a:pPr>
            <a:endParaRPr lang="ru-RU" sz="105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05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05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05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05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214678" y="4357694"/>
            <a:ext cx="31432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Фестиваль красок, посвященный Дню молодежи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000364" y="1714488"/>
            <a:ext cx="1857388" cy="642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Подпрограмма </a:t>
            </a:r>
            <a:r>
              <a:rPr lang="ru-RU" sz="11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«Молодежь Бодайбинского района»</a:t>
            </a:r>
            <a:endParaRPr lang="ru-RU" sz="1100" dirty="0"/>
          </a:p>
        </p:txBody>
      </p:sp>
      <p:sp>
        <p:nvSpPr>
          <p:cNvPr id="27" name="Выгнутая вправо стрелка 26"/>
          <p:cNvSpPr/>
          <p:nvPr/>
        </p:nvSpPr>
        <p:spPr>
          <a:xfrm>
            <a:off x="8786842" y="1428736"/>
            <a:ext cx="214314" cy="50006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Выгнутая влево стрелка 27"/>
          <p:cNvSpPr/>
          <p:nvPr/>
        </p:nvSpPr>
        <p:spPr>
          <a:xfrm>
            <a:off x="3428992" y="1285860"/>
            <a:ext cx="285752" cy="50006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71868" y="1071546"/>
            <a:ext cx="5429288" cy="57150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Объем финансирования муниципальной программы  </a:t>
            </a:r>
            <a:r>
              <a:rPr lang="ru-RU" sz="1100" b="1" i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</a:t>
            </a:r>
            <a:r>
              <a:rPr lang="ru-RU" sz="11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«Развитие молодежной политики  в  Бодайбинском районе»  составляет </a:t>
            </a:r>
          </a:p>
          <a:p>
            <a:pPr algn="ctr"/>
            <a:r>
              <a:rPr lang="ru-RU" sz="1100" b="1" dirty="0" smtClean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717,8 тысяч рублей</a:t>
            </a:r>
            <a:endParaRPr lang="ru-RU" sz="11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6429388" y="6540365"/>
            <a:ext cx="25717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Акция по уборке города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Светлана\Desktop\В РАБОТЕ\Отчет мэра за 2018 год\Изображение 0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9" y="4714884"/>
            <a:ext cx="2500330" cy="1785950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sp>
        <p:nvSpPr>
          <p:cNvPr id="32" name="Прямоугольник 31"/>
          <p:cNvSpPr/>
          <p:nvPr/>
        </p:nvSpPr>
        <p:spPr>
          <a:xfrm>
            <a:off x="4000496" y="6540365"/>
            <a:ext cx="2357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Акция «Свеча Памяти»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429388" y="4357694"/>
            <a:ext cx="27146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Спортивный фестиваль семейных команд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E:\2018 год\Фестиваль спортивных игр 1 декабря 2018 год\Фестиваль для СМИ\Фото\Изображение 478.jpg"/>
          <p:cNvPicPr>
            <a:picLocks noChangeAspect="1" noChangeArrowheads="1"/>
          </p:cNvPicPr>
          <p:nvPr/>
        </p:nvPicPr>
        <p:blipFill>
          <a:blip r:embed="rId8" cstate="print"/>
          <a:srcRect l="17618" t="10094" r="4488" b="2337"/>
          <a:stretch>
            <a:fillRect/>
          </a:stretch>
        </p:blipFill>
        <p:spPr bwMode="auto">
          <a:xfrm>
            <a:off x="6429388" y="2428868"/>
            <a:ext cx="2571768" cy="1928826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C:\Users\Светлана\Desktop\В РАБОТЕ\Отчет мэра за 2018 год\Изображение 007.jpg"/>
          <p:cNvPicPr>
            <a:picLocks noChangeAspect="1" noChangeArrowheads="1"/>
          </p:cNvPicPr>
          <p:nvPr/>
        </p:nvPicPr>
        <p:blipFill>
          <a:blip r:embed="rId2" cstate="print"/>
          <a:srcRect t="9236" b="6534"/>
          <a:stretch>
            <a:fillRect/>
          </a:stretch>
        </p:blipFill>
        <p:spPr bwMode="auto">
          <a:xfrm>
            <a:off x="214282" y="1142984"/>
            <a:ext cx="3571900" cy="1928826"/>
          </a:xfrm>
          <a:prstGeom prst="flowChartPunchedTap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</p:pic>
      <p:sp>
        <p:nvSpPr>
          <p:cNvPr id="16" name="Скругленный прямоугольник 15"/>
          <p:cNvSpPr/>
          <p:nvPr/>
        </p:nvSpPr>
        <p:spPr>
          <a:xfrm>
            <a:off x="4500562" y="2500306"/>
            <a:ext cx="4500594" cy="42862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705880" cy="571504"/>
          </a:xfrm>
        </p:spPr>
        <p:txBody>
          <a:bodyPr>
            <a:noAutofit/>
          </a:bodyPr>
          <a:lstStyle/>
          <a:p>
            <a:pPr algn="ctr"/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СФЕРА. ЗДРАВООХРАНЕНИЕ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357166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929058" y="1053756"/>
            <a:ext cx="47149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		      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2017 г.          2018 г</a:t>
            </a:r>
            <a:r>
              <a:rPr lang="ru-RU" sz="13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r>
              <a:rPr lang="ru-RU" sz="125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работающих в здравоохранении   </a:t>
            </a:r>
            <a:r>
              <a:rPr lang="ru-RU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420</a:t>
            </a:r>
            <a:r>
              <a:rPr lang="ru-RU" sz="125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чел.</a:t>
            </a:r>
            <a:r>
              <a:rPr lang="ru-RU" sz="125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125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397 чел.</a:t>
            </a:r>
          </a:p>
          <a:p>
            <a:r>
              <a:rPr lang="ru-RU" sz="125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 том  числе:</a:t>
            </a:r>
          </a:p>
          <a:p>
            <a:r>
              <a:rPr lang="ru-RU" sz="125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Врачи      </a:t>
            </a:r>
            <a:r>
              <a:rPr lang="ru-RU" sz="125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r>
              <a:rPr lang="ru-RU" sz="125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45</a:t>
            </a:r>
            <a:r>
              <a:rPr lang="ru-RU" sz="125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5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чел.             48 чел.</a:t>
            </a:r>
          </a:p>
          <a:p>
            <a:r>
              <a:rPr lang="ru-RU" sz="125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Средний медицинский персонал              </a:t>
            </a:r>
            <a:r>
              <a:rPr lang="ru-RU" sz="125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130 чел.           127 чел.</a:t>
            </a:r>
          </a:p>
          <a:p>
            <a:r>
              <a:rPr lang="ru-RU" sz="125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Младший медицинский персонал              </a:t>
            </a:r>
            <a:r>
              <a:rPr lang="ru-RU" sz="125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63 чел.             13 чел.</a:t>
            </a:r>
          </a:p>
          <a:p>
            <a:r>
              <a:rPr lang="ru-RU" sz="125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Прочий персонал                                          </a:t>
            </a:r>
            <a:r>
              <a:rPr lang="ru-RU" sz="125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182 чел.           209 чел.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14282" y="3122211"/>
            <a:ext cx="421484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2018 году обеспеченность врачами выросла на 4,5% по отношению к 2017 году, и составляет  61% при  областном показателе 53%. Обеспеченность средним медицинским персоналом ниже среднего показателя по Иркутской области  в 1,4 раза.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429256" y="4071942"/>
            <a:ext cx="3286148" cy="2214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4214818"/>
            <a:ext cx="428628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15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укрепление материально-технической базы здравоохранения в 2018 году в рамках социально-экономического партнерства направлено </a:t>
            </a:r>
            <a:r>
              <a:rPr lang="ru-RU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5,5</a:t>
            </a:r>
            <a:r>
              <a:rPr lang="ru-RU" sz="13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млн. руб.  </a:t>
            </a:r>
          </a:p>
          <a:p>
            <a:pPr lvl="0" indent="215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эти средства произведён ремонт: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рентгенологического отделения в главном корпусе и в кабинете поликлиники;</a:t>
            </a:r>
            <a:r>
              <a:rPr lang="ru-RU" sz="13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флюорографического кабинета поликлиники</a:t>
            </a:r>
            <a:r>
              <a:rPr lang="ru-RU" sz="13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процедурных кабинетов отделения для больных туберкулезом, стоматологического кабинета поликлиники и системы отопления  гаража.</a:t>
            </a:r>
            <a:endParaRPr lang="ru-RU" sz="13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215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Закончено строительство ФАПа на территории п. Артемовский.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714876" y="2571744"/>
            <a:ext cx="4071966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     В 2018 г. началась реализация муниципальной программы «Профилактика социально значимых заболеваний на территории Бодайбинского района», на исполнение мероприятий которой  из бюджета района выделено 80,0 тыс. руб. </a:t>
            </a:r>
          </a:p>
          <a:p>
            <a:pPr algn="just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 рамках мероприятий:</a:t>
            </a:r>
          </a:p>
          <a:p>
            <a:pPr algn="just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- изготовлена печатная продукция, направленная на профилактику социально значимых заболеваний , баннеры социальной рекламы по здоровому образу жизни. </a:t>
            </a:r>
          </a:p>
          <a:p>
            <a:pPr algn="just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- проведен городской фестиваль «Азбука здоровья», в котором приняло участие 85 детей с родителями.</a:t>
            </a:r>
          </a:p>
          <a:p>
            <a:pPr algn="just">
              <a:buFontTx/>
              <a:buChar char="-"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организованы профилактические мероприятия с обучающимися и их родителями.</a:t>
            </a:r>
          </a:p>
          <a:p>
            <a:pPr algn="just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     Кроме того, в октябре 2018 года состоялся «круглый стол», в котором приняли участие представители Администрации района, родительская общественность (60ч.), медицинские работники. В ходе мероприятия были обсуждены  вопросы профилактики туберкулеза, ВИЧ-инфекции, заболеваний ППП, вакцинации детей от гриппа. </a:t>
            </a:r>
          </a:p>
          <a:p>
            <a:pPr algn="just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    Впервые был проведен Единый день тестирования на ВИЧ-инфекцию: в нем приняли участие 120 чел., в том числе 36 студентов Бодайбинского горного техникума, а также Единый день профилактического обследования на   туберкулез.  </a:t>
            </a:r>
          </a:p>
          <a:p>
            <a:pPr indent="360000" algn="just"/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85728"/>
            <a:ext cx="7848624" cy="500066"/>
          </a:xfrm>
        </p:spPr>
        <p:txBody>
          <a:bodyPr>
            <a:noAutofit/>
          </a:bodyPr>
          <a:lstStyle/>
          <a:p>
            <a: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МЕРЫ СОЦИАЛЬНОЙ ПОДДЕРЖКИ РАБОТНИКОВ БЮДЖЕТНОЙ СФЕРЫ ДЛЯ ПРИВЛЕЧЕНИЯ И СОХРАНЕНИЯ КАДРОВ В РАЙОНЕ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42910" y="2571744"/>
            <a:ext cx="8286808" cy="2857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ОБЕСПЕЧЕНИЕ  ЖИЛЬЕМ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2910" y="5357826"/>
            <a:ext cx="8286808" cy="3412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ПРЕДОСТАВЛЕНИЕ КОМПЕНСАЦИОННЫХ ВЫПЛАТ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1472" y="1214422"/>
            <a:ext cx="8358246" cy="5000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РЕАЛИЗАЦИЯ  ПОДПРОГРАММЫ  «КАДРОВОЕ  ОБЕСПЕЧЕНИЕ  УЧРЕЖДЕНИЙ  ОБРАЗОВАНИЯ, КУЛЬТУРЫ,  ЗДРАВООХРАНЕНИЯ»</a:t>
            </a:r>
          </a:p>
          <a:p>
            <a:pPr algn="ctr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1472" y="1785927"/>
            <a:ext cx="842968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Ежегодные денежные выплаты специалистам, прибывшим на работу в Бодайбинский район в размере 100,0 тыс. руб.   (с высшим образованием) и  50,0 тыс.руб.  (со средне-специальным образованием) в течение 3-х лет.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В 2018 году денежные выплаты получили: </a:t>
            </a: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 работников образования, 1 работник культуры и 16 работников здравоохранения</a:t>
            </a: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врача получили  по 1 млн. руб. </a:t>
            </a: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счет государственной программы Иркутской области «Земский доктор».</a:t>
            </a:r>
            <a:endParaRPr lang="ru-RU" sz="11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2910" y="2928935"/>
            <a:ext cx="55721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счет средств местного бюджета для педагогов Бодайбинского района за </a:t>
            </a:r>
          </a:p>
          <a:p>
            <a:pPr lvl="0"/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лет было приобретено 25 </a:t>
            </a: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квартир, из них 3  - для педагогов Мамаканской и Балахнинской школ) и  6 - для работников образования и здравоохранения в поселках Мамакане, Артемовском и Кропоткин. </a:t>
            </a:r>
          </a:p>
          <a:p>
            <a:pPr lvl="0">
              <a:buFont typeface="Wingdings" pitchFamily="2" charset="2"/>
              <a:buChar char="Ø"/>
            </a:pP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соответствии с Порядком предоставления частичной компенсации расходов по найму жилого помещения молодым и приглашенным специалистам  образовательных учреждений г. Бодайбо, утвержденном постановлением Администрации г. Бодайбо и района, </a:t>
            </a: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2016 года педагоги ежемесячно получают компенсационную выплату. </a:t>
            </a:r>
          </a:p>
          <a:p>
            <a:pPr lvl="0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2018 году 7 педагогов получили выплату в размере 10 тысяч.</a:t>
            </a:r>
          </a:p>
          <a:p>
            <a:pPr lvl="0">
              <a:buFont typeface="Wingdings" pitchFamily="2" charset="2"/>
              <a:buChar char="Ø"/>
            </a:pP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целях обеспечения жильем работников здравоохранения, выделялись комнаты в благоустроенных общежитиях. </a:t>
            </a: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2018 году получили комнаты в общежитиях 14 человек. 21 медицинскому работнику оплачивался  наем жилья. </a:t>
            </a:r>
          </a:p>
        </p:txBody>
      </p:sp>
      <p:pic>
        <p:nvPicPr>
          <p:cNvPr id="12289" name="Picture 1" descr="C:\Users\Светлана\Desktop\В РАБОТЕ\Отчет мэра за 2018 год\Изображение 175.jpg"/>
          <p:cNvPicPr>
            <a:picLocks noChangeAspect="1" noChangeArrowheads="1"/>
          </p:cNvPicPr>
          <p:nvPr/>
        </p:nvPicPr>
        <p:blipFill>
          <a:blip r:embed="rId3" cstate="print"/>
          <a:srcRect l="14151"/>
          <a:stretch>
            <a:fillRect/>
          </a:stretch>
        </p:blipFill>
        <p:spPr bwMode="auto">
          <a:xfrm>
            <a:off x="6170645" y="3000372"/>
            <a:ext cx="2759073" cy="2143140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642910" y="5703838"/>
            <a:ext cx="821537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целях повышения образовательного ценза и закрепления специалистов в образовательных организациях г. Бодайбо и района </a:t>
            </a: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предусмотрены  компенсационные денежные выплаты </a:t>
            </a: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работникам,  обучающимся в средних профессиональных и высших учебных заведениях. </a:t>
            </a:r>
          </a:p>
          <a:p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  2018 г. компенсационные выплаты получили </a:t>
            </a: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педагога. На эти цели из бюджета МО г. Бодайбо и района направлено </a:t>
            </a: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62,3 тыс. руб. </a:t>
            </a: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(в 2017 г. - 126,6 тыс.руб., в 2016 г. – 235,4 тыс. руб., в 2015 г. -  159,4 тыс. руб.).</a:t>
            </a:r>
          </a:p>
          <a:p>
            <a:endParaRPr lang="ru-RU" sz="11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072198" y="1142984"/>
            <a:ext cx="2857520" cy="31432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357166"/>
            <a:ext cx="7848624" cy="714380"/>
          </a:xfrm>
        </p:spPr>
        <p:txBody>
          <a:bodyPr>
            <a:normAutofit/>
          </a:bodyPr>
          <a:lstStyle/>
          <a:p>
            <a:pPr algn="ctr"/>
            <a: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 ПОДДЕРЖКА  И СОЦИАЛЬНАЯ  ЗАЩИТА  НАСЕЛЕНИЯ</a:t>
            </a:r>
            <a:endParaRPr lang="ru-RU" sz="1600" b="1" cap="none" dirty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142984"/>
            <a:ext cx="5786478" cy="5526376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Администрацией  МО  г. Бодайбо   и   района  реализуется  комплекс мер </a:t>
            </a:r>
          </a:p>
          <a:p>
            <a:pPr algn="ctr">
              <a:buNone/>
            </a:pP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социальной поддержки граждан  Бодайбинского района: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Не взимается родительская плата в дошкольных организациях за уход за детьми, чьи родители являются инвалидами I, II группы. Вышеуказанные меры поддержки в 2018 г. получили 7 детей. 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4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Для  семей, имеющих  в  своем  составе  трех  и  более детей, принятых под опеку, переданных на воспитание в приемную семью, размер родительской платы снижен на 50% . В 2018 г. 154 ребенка посещали детский сад в соответствии с данной льготой. 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4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На   организацию   льготного   питания    в     образовательных учреждениях  направлено  из бюджета  МО г.Бодайбо    и  района 4 347,6 тыс.руб.  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4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Все услуги по дополнительному образованию детей, в т.ч. в музыкальной школе оказываются на бесплатной основе. 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4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С  2014 года   отменена   плата   за  посещение  объектов  спорта (каток, бассейн, лыжная база) для приемных, опекаемых и  многодетных семей. В 2018 г. такой мерой соцподдержки пользовались 68 детей. 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4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Оказывается   материальная   помощь жителям, оказавшимся в трудной жизненной ситуации. В 2018 г. помощь получили 90 граждан на сумму 2 688,5 тыс. руб. (в 2017 г. - 2 955,6 тыс. руб.),  в том числе 19 семей  с детьми. 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4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Создана система благотворительных мероприятий для детей («Елка мэра», «Новогодний праздник для детей инвалидов», акция «Мороженое от волшебника» и др.). В 2018 году при поддержке золотодобывающих предприятий организовывались благотворительные представления. Новогодними подарками обеспечены 1635 детей, или 34,7% от общей численности детского населения (в 2017 г. -16,2%). </a:t>
            </a: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При финансовой поддержке АО «Полюс Вернинское» в декабре 2018 г. 82 ребенка из социально незащищенных семей  были обеспечены теплой зимней одеждой (куртки, шапки, обувь).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4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Совместно с ООО «Ланта-банк» проведена, ставшая традиционной, благотворительная акция, в рамках которой для детей-инвалидов приобретаются  технические средства  реабилитации, технические средства обучения и др. В 2018 г. для ребенка-инвалида был приобретен прибор, осуществляющий анализ крови для ребенка инвалида. </a:t>
            </a: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endParaRPr lang="ru-RU" sz="4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endParaRPr lang="ru-RU" sz="4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Ø"/>
            </a:pPr>
            <a:endParaRPr lang="ru-RU" sz="4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28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357166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6143636" y="1071546"/>
            <a:ext cx="2714644" cy="3177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2016 года</a:t>
            </a:r>
            <a:r>
              <a:rPr kumimoji="0" lang="ru-RU" sz="1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реализуется 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муниципальная программа 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Семья и дети Бодайбинского района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Основные направления  программы :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поддержка семей с детьми, находящихся в трудной жизненной ситуации, приемных и замещающих семей;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условий для социализации детей-инвалидов, интеграции их в общество;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обеспечение семей, воспитывающих детей, болеющих сахарным диабетом тест-полосками и жизненно необходимыми препаратами;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создание условий для отдыха, оздоровления и занятости детей, развития семейных форм отдыха.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2018 г. на исполнение мероприятий Программы было направлено из бюджета МО г. Бодайбо и района –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1177,4 тыс. руб</a:t>
            </a:r>
            <a:r>
              <a:rPr lang="ru-RU" sz="1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., внебюджетных –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600,0</a:t>
            </a:r>
            <a:r>
              <a:rPr lang="ru-RU" sz="1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тыс. руб.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57950" y="6228020"/>
            <a:ext cx="26785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Благотворительное новогоднее мероприятие – совместный проект Администрации</a:t>
            </a:r>
          </a:p>
          <a:p>
            <a:pPr algn="ctr"/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 и АО «Полюс Вернинское»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Светлана\Desktop\В РАБОТЕ\Отчет мэра за 2018 год\Изображение 2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4357694"/>
            <a:ext cx="3071802" cy="1928825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7143768" y="1785926"/>
            <a:ext cx="1892728" cy="507207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8215338" cy="614346"/>
          </a:xfrm>
        </p:spPr>
        <p:txBody>
          <a:bodyPr>
            <a:normAutofit/>
          </a:bodyPr>
          <a:lstStyle/>
          <a:p>
            <a:pPr algn="ctr"/>
            <a: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СОЦИАЛЬНАЯ  ПОДДЕРЖКА  И СОЦИАЛЬНАЯ  ЗАЩИТА  НАСЕЛЕНИЯ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357166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85720" y="1214422"/>
            <a:ext cx="8572560" cy="428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2018 г. на выполнение социальных обязательств перед населением Управлению социальной защиты населения по Бодайбинскому району было направлено 70,4 млн. руб.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215206" y="1857364"/>
            <a:ext cx="178595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      Администрацией г. Бодайбо и района в 2018 году оказана финансовая помощь учреждениям социальной защиты в организации и    проведении мероприятий:</a:t>
            </a:r>
          </a:p>
          <a:p>
            <a:pPr algn="just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- форум приемных родителей;</a:t>
            </a:r>
          </a:p>
          <a:p>
            <a:pPr algn="just">
              <a:buFontTx/>
              <a:buChar char="-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муниципальный этап конкурса «Почетная семья;</a:t>
            </a:r>
          </a:p>
          <a:p>
            <a:pPr algn="just">
              <a:buFontTx/>
              <a:buChar char="-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международный День семьи;</a:t>
            </a:r>
          </a:p>
          <a:p>
            <a:pPr algn="just">
              <a:buFontTx/>
              <a:buChar char="-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выставка народного творчества инвалидов «И невозможное возможно»;</a:t>
            </a:r>
          </a:p>
          <a:p>
            <a:pPr algn="just">
              <a:buFontTx/>
              <a:buChar char="-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вокальный конкурс «Байкальская звезда»;</a:t>
            </a:r>
          </a:p>
          <a:p>
            <a:pPr algn="just">
              <a:buFontTx/>
              <a:buChar char="-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 празднование 75-й годовщины Победы в ВОВ.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1438" y="1666483"/>
            <a:ext cx="407193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-текущее сопровождение граждан, имеющих право на меры социальной поддержки – 4439 получателей;</a:t>
            </a:r>
          </a:p>
          <a:p>
            <a:pPr algn="just">
              <a:buFontTx/>
              <a:buChar char="-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выплаты социальных пособий семьям с детьми-1 069 чел.</a:t>
            </a:r>
          </a:p>
          <a:p>
            <a:pPr algn="just"/>
            <a:endParaRPr lang="ru-RU" sz="105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-выплаты отдельным категориям граждан (ЕДВ, ежемесячные доплаты к пенсии) - 2 065 чел. </a:t>
            </a:r>
          </a:p>
          <a:p>
            <a:pPr algn="just">
              <a:buNone/>
            </a:pPr>
            <a:endParaRPr lang="ru-RU" sz="105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выплаты мер социальной поддержки по оплате жилья и коммунальных услуг - 1964 чел. </a:t>
            </a:r>
          </a:p>
          <a:p>
            <a:pPr algn="just"/>
            <a:endParaRPr lang="ru-RU" sz="105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с 2018 г. Указом Губернатора Иркутской области установлена ежегодная выплата ко Дню Победы гражданам, имеющим статус «Дети Войны». Выплату получили 826 чел. </a:t>
            </a:r>
          </a:p>
          <a:p>
            <a:pPr algn="just"/>
            <a:endParaRPr lang="ru-RU" sz="105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принят Закон Иркутской области «О дополнительной мере социальной поддержки граждан, проживающих в поселке Маракан». Гражданам, изъявившим желание выехать, предоставлена единовременная социальная выплата для приобретения жилья в размере 758 280 руб. В 2018 году учреждением поставлено на учёт 225 граждан, 205 из которых реализовали своё право.  В  2019 году данная работа продолжена.</a:t>
            </a:r>
          </a:p>
          <a:p>
            <a:pPr algn="just"/>
            <a:endParaRPr lang="ru-RU" sz="105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принят закон от о дополнительной мере социальной поддержки семей в виде областного материнского (семейного) капитала. В 2018 г. выдано 22 сертификата. </a:t>
            </a:r>
          </a:p>
          <a:p>
            <a:pPr algn="just"/>
            <a:endParaRPr lang="ru-RU" sz="105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в рамках реализации  государственной программы Иркутской области «Социальная поддержка населения» оказывались дополнительные меры социальной поддержки (материальная помощь, компенсации проезда инвалидов к месту лечения) – 297 чел.</a:t>
            </a:r>
          </a:p>
        </p:txBody>
      </p:sp>
      <p:pic>
        <p:nvPicPr>
          <p:cNvPr id="3" name="Picture 2" descr="C:\Users\Светлана\Desktop\В РАБОТЕ\Отчет мэра за 2018 год\Изображение 045.jpg"/>
          <p:cNvPicPr>
            <a:picLocks noChangeAspect="1" noChangeArrowheads="1"/>
          </p:cNvPicPr>
          <p:nvPr/>
        </p:nvPicPr>
        <p:blipFill>
          <a:blip r:embed="rId4" cstate="print"/>
          <a:srcRect l="8511" t="28147" r="4255"/>
          <a:stretch>
            <a:fillRect/>
          </a:stretch>
        </p:blipFill>
        <p:spPr bwMode="auto">
          <a:xfrm>
            <a:off x="4143372" y="1785926"/>
            <a:ext cx="2928958" cy="1714512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2051" name="Picture 3" descr="C:\Users\Светлана\Desktop\В РАБОТЕ\Отчет мэра за 2018 год\Изображение 112.jpg"/>
          <p:cNvPicPr>
            <a:picLocks noChangeAspect="1" noChangeArrowheads="1"/>
          </p:cNvPicPr>
          <p:nvPr/>
        </p:nvPicPr>
        <p:blipFill>
          <a:blip r:embed="rId5" cstate="print"/>
          <a:srcRect l="2091" t="28147" r="8000"/>
          <a:stretch>
            <a:fillRect/>
          </a:stretch>
        </p:blipFill>
        <p:spPr bwMode="auto">
          <a:xfrm>
            <a:off x="4143372" y="3591060"/>
            <a:ext cx="2928958" cy="1623890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2052" name="Picture 4" descr="E:\2018 год\Форум приемных родителей\2.jpg"/>
          <p:cNvPicPr>
            <a:picLocks noChangeAspect="1" noChangeArrowheads="1"/>
          </p:cNvPicPr>
          <p:nvPr/>
        </p:nvPicPr>
        <p:blipFill>
          <a:blip r:embed="rId6"/>
          <a:srcRect r="6818"/>
          <a:stretch>
            <a:fillRect/>
          </a:stretch>
        </p:blipFill>
        <p:spPr bwMode="auto">
          <a:xfrm>
            <a:off x="4143372" y="5286388"/>
            <a:ext cx="2928958" cy="1428760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3074" name="Picture 2" descr="C:\Users\Светлана\Desktop\В РАБОТЕ\Отчет мэра за 2018 год\imag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5500702"/>
            <a:ext cx="1736724" cy="1155932"/>
          </a:xfrm>
          <a:prstGeom prst="round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ветлана\Desktop\В РАБОТЕ\Отчет мэра за 2018 год\Изображение 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3286124"/>
            <a:ext cx="2901981" cy="1839882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6072198" y="4786322"/>
            <a:ext cx="2928958" cy="3571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Светлана\Desktop\В РАБОТЕ\Отчет мэра за 2018 год\Изображение 067.jpg"/>
          <p:cNvPicPr>
            <a:picLocks noChangeAspect="1" noChangeArrowheads="1"/>
          </p:cNvPicPr>
          <p:nvPr/>
        </p:nvPicPr>
        <p:blipFill>
          <a:blip r:embed="rId3" cstate="print"/>
          <a:srcRect l="4692"/>
          <a:stretch>
            <a:fillRect/>
          </a:stretch>
        </p:blipFill>
        <p:spPr bwMode="auto">
          <a:xfrm>
            <a:off x="6072198" y="1142984"/>
            <a:ext cx="2901949" cy="2030412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6072198" y="3000372"/>
            <a:ext cx="2928958" cy="21431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702832" cy="642942"/>
          </a:xfrm>
        </p:spPr>
        <p:txBody>
          <a:bodyPr>
            <a:noAutofit/>
          </a:bodyPr>
          <a:lstStyle/>
          <a:p>
            <a:pPr algn="ctr"/>
            <a:r>
              <a:rPr lang="ru-RU" sz="18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ОСНОВНЫЕ  ИТОГИ 2018 ГОДА </a:t>
            </a:r>
            <a:r>
              <a:rPr lang="ru-RU" sz="1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наиболее  значимые  результаты  работы  Администрации  г.</a:t>
            </a:r>
            <a:r>
              <a:rPr lang="en-US" sz="1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Бодайбо  и района  в 2018 г.  </a:t>
            </a:r>
            <a:r>
              <a:rPr lang="en-US" sz="1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по  решению вопросов  местного  значения             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1124744"/>
            <a:ext cx="5857916" cy="5590404"/>
          </a:xfrm>
        </p:spPr>
        <p:txBody>
          <a:bodyPr>
            <a:noAutofit/>
          </a:bodyPr>
          <a:lstStyle/>
          <a:p>
            <a:pPr indent="0" algn="ctr">
              <a:spcBef>
                <a:spcPts val="0"/>
              </a:spcBef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Значительные   средства   направлены  на  строительство,</a:t>
            </a:r>
          </a:p>
          <a:p>
            <a:pPr indent="0" algn="ctr">
              <a:spcBef>
                <a:spcPts val="0"/>
              </a:spcBef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реконструкцию и проведение ремонтных работ – </a:t>
            </a:r>
          </a:p>
          <a:p>
            <a:pPr indent="0" algn="ctr"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178,8 млн. руб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  (в 2017 году -137,8 млн. рублей), что позволило реализовать ряд социально-значимых для населения проектов: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ввод в эксплуатацию Физкультурно-оздоровительного комплекса в г. Бодайбо;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открытие нового учебно-лабораторного корпуса Станции юных натуралистов 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продолжение работ по благоустройству  городского  парка и прилегающей к нему территории 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продолжение работ  по реконструкции и благоустройству детского оздоровительного лагеря «Звездочка». В 2018 году отдохнули  200 детей,  в том  числе  100 детей из малообеспеченных  и многодетных  семей;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продолжение работ по модернизации автодороги Таксимо-Бодайбо (175 – 190 километр).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начата работа по оформлению проектно-сметной документации по реконструкции  Культурно-досугового центра г. Бодайбо. В декабре 2018 года в здании КДЦ  проведен первый этап ремонтных работ.</a:t>
            </a:r>
          </a:p>
          <a:p>
            <a:pPr algn="just">
              <a:buFont typeface="Wingdings" pitchFamily="2" charset="2"/>
              <a:buChar char="q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2018 году принят Закон о дополнительной мере социальной поддержки граждан, проживающих в поселке Маракан. За год более 97% мараканцев получили уведомления на приобретение жилья. Люди приобрели жилье, как в районе, так и за его пределами.</a:t>
            </a:r>
          </a:p>
          <a:p>
            <a:pPr>
              <a:buFont typeface="Wingdings" pitchFamily="2" charset="2"/>
              <a:buChar char="q"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285728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6143636" y="3000372"/>
            <a:ext cx="28066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Презентация нового оборудования  СЮН 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2198" y="4786322"/>
            <a:ext cx="2895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Показательные выступления спортсменов во время церемонии открытия ФОКа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Светлана\Desktop\В РАБОТЕ\Отчет мэра за 2018 год\Изображение 006.jpg"/>
          <p:cNvPicPr>
            <a:picLocks noChangeAspect="1" noChangeArrowheads="1"/>
          </p:cNvPicPr>
          <p:nvPr/>
        </p:nvPicPr>
        <p:blipFill>
          <a:blip r:embed="rId5" cstate="print"/>
          <a:srcRect t="9972" b="7827"/>
          <a:stretch>
            <a:fillRect/>
          </a:stretch>
        </p:blipFill>
        <p:spPr bwMode="auto">
          <a:xfrm>
            <a:off x="6072198" y="5214950"/>
            <a:ext cx="2928958" cy="1500198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6072198" y="6500834"/>
            <a:ext cx="2928958" cy="21431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72198" y="6488668"/>
            <a:ext cx="28953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Благоустройство территории  в районе парка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E:\Тепловодоканал 15 лет ТВК\ФОТО\ТВК Модернизация\уголь приют 002.jpg"/>
          <p:cNvPicPr>
            <a:picLocks noChangeAspect="1" noChangeArrowheads="1"/>
          </p:cNvPicPr>
          <p:nvPr/>
        </p:nvPicPr>
        <p:blipFill>
          <a:blip r:embed="rId2" cstate="print"/>
          <a:srcRect l="7982" b="10840"/>
          <a:stretch>
            <a:fillRect/>
          </a:stretch>
        </p:blipFill>
        <p:spPr bwMode="auto">
          <a:xfrm>
            <a:off x="4429124" y="1142984"/>
            <a:ext cx="3294058" cy="2214578"/>
          </a:xfrm>
          <a:prstGeom prst="round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471470"/>
          </a:xfrm>
        </p:spPr>
        <p:txBody>
          <a:bodyPr>
            <a:normAutofit/>
          </a:bodyPr>
          <a:lstStyle/>
          <a:p>
            <a: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14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ИНЖЕНЕРНАЯ ИНФРАСТРУКТУРА. ЖИЛИЩНО-КОММУНАЛЬНОЕ ХОЗЯЙСТВО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357166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71406" y="3500438"/>
            <a:ext cx="7286676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1" fontAlgn="base" latinLnBrk="0" hangingPunct="1">
              <a:buClrTx/>
              <a:buSzTx/>
              <a:buFontTx/>
              <a:buNone/>
              <a:tabLst>
                <a:tab pos="6300788" algn="l"/>
              </a:tabLst>
            </a:pPr>
            <a:r>
              <a:rPr lang="ru-RU" sz="1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решения вопросов жилищно-коммунального хозяйства в поселках района </a:t>
            </a:r>
            <a:r>
              <a:rPr lang="ru-RU" sz="1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 бюджета МО г. Бодайбо и района  выделены межбюджетные трансферты муниципальным образования Бодайбинского района:</a:t>
            </a:r>
          </a:p>
          <a:p>
            <a:pPr marL="0" marR="0" lvl="0" algn="just" defTabSz="914400" rtl="0" eaLnBrk="1" fontAlgn="base" latinLnBrk="0" hangingPunct="1">
              <a:buClrTx/>
              <a:buSzTx/>
              <a:buFontTx/>
              <a:buNone/>
              <a:tabLst>
                <a:tab pos="6300788" algn="l"/>
              </a:tabLst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Жуинское МО:</a:t>
            </a:r>
          </a:p>
          <a:p>
            <a:pPr algn="just" eaLnBrk="0" fontAlgn="base" hangingPunct="0">
              <a:buFontTx/>
              <a:buChar char="-"/>
              <a:tabLst>
                <a:tab pos="6300788" algn="l"/>
              </a:tabLst>
            </a:pPr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приобретение дизельного топлива, необходимого для электроснабжения села Большой Патом - 4 100,0 тыс. руб.;</a:t>
            </a:r>
          </a:p>
          <a:p>
            <a:pPr algn="just" eaLnBrk="0" fontAlgn="base" hangingPunct="0">
              <a:buFontTx/>
              <a:buChar char="-"/>
              <a:tabLst>
                <a:tab pos="6300788" algn="l"/>
              </a:tabLst>
            </a:pPr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приобретение и доставка угля, необходимого для обеспечения теплоснабжения населения – 9 180,0 тыс. руб.;</a:t>
            </a:r>
          </a:p>
          <a:p>
            <a:pPr lvl="0" algn="just" eaLnBrk="0" fontAlgn="base" hangingPunct="0">
              <a:buFontTx/>
              <a:buChar char="-"/>
              <a:tabLst>
                <a:tab pos="6300788" algn="l"/>
              </a:tabLst>
            </a:pPr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погашение кредиторской задолженности за поставленное топливо к отопительному периоду 2017-2018 гг. - 3 188,4 тыс. руб.</a:t>
            </a:r>
            <a:endParaRPr lang="ru-RU" sz="1000" b="1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tabLst>
                <a:tab pos="6300788" algn="l"/>
              </a:tabLst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Бодайбинское МО: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- покраска фасадов домов по улице Байкальская,7 и Петра Поручикова, 4; ремонт и содержание автомобильных дорог общего пользования местного значения - 2 209,8 тыс. руб.;</a:t>
            </a:r>
          </a:p>
          <a:p>
            <a:pPr algn="just">
              <a:buFontTx/>
              <a:buChar char="-"/>
            </a:pPr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ремонт автомобильных дорог, внутриквартальных проездов, а также элементов и сооружений на них - 11 283,7 тыс. руб.</a:t>
            </a:r>
          </a:p>
          <a:p>
            <a:pPr algn="just"/>
            <a:r>
              <a:rPr kumimoji="0" lang="ru-RU" sz="10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Балахнинское МО: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приобретение и доставка котельного оборудования - 1 195,0 тыс. руб. </a:t>
            </a:r>
          </a:p>
          <a:p>
            <a:pPr algn="just"/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проведение работ по замене кровли и ремонту крыш жилых домов - 2 119,5 тыс. руб.</a:t>
            </a:r>
          </a:p>
          <a:p>
            <a:pPr marL="0" marR="0" lvl="0" algn="just" defTabSz="914400" rtl="0" eaLnBrk="0" fontAlgn="base" latinLnBrk="0" hangingPunct="0">
              <a:buClrTx/>
              <a:buSzTx/>
              <a:buFontTx/>
              <a:buNone/>
              <a:tabLst>
                <a:tab pos="6300788" algn="l"/>
              </a:tabLst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Артемовское МО: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капитальный, текущий ремонт оборудования котельных - 3 000,0 тыс. руб.</a:t>
            </a:r>
          </a:p>
          <a:p>
            <a:pPr marL="0" marR="0" lvl="0" algn="just" defTabSz="914400" rtl="0" eaLnBrk="0" fontAlgn="base" latinLnBrk="0" hangingPunct="0">
              <a:buClrTx/>
              <a:buSzTx/>
              <a:tabLst>
                <a:tab pos="6300788" algn="l"/>
              </a:tabLst>
            </a:pPr>
            <a:r>
              <a:rPr lang="ru-RU" sz="1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Мамаканское МО: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капитальный ремонт и содержание автомобильных дорог общего пользования местного значения - 12 499,9 тыс. руб.;</a:t>
            </a:r>
          </a:p>
          <a:p>
            <a:pPr algn="just">
              <a:buFontTx/>
              <a:buChar char="-"/>
            </a:pPr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выполнение работ, связанных с уличным освещением – 233,5 тыс. руб.</a:t>
            </a:r>
          </a:p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    Кропоткинское МО</a:t>
            </a:r>
          </a:p>
          <a:p>
            <a:pPr algn="just">
              <a:buFontTx/>
              <a:buChar char="-"/>
            </a:pPr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Капитальный и текущий ремонт оборудования котельных - 3 000,0 тыс. руб.</a:t>
            </a:r>
          </a:p>
          <a:p>
            <a:pPr algn="just">
              <a:buFontTx/>
              <a:buChar char="-"/>
            </a:pPr>
            <a:endParaRPr lang="ru-RU" sz="1000" dirty="0" smtClean="0"/>
          </a:p>
          <a:p>
            <a:pPr algn="just"/>
            <a:endParaRPr lang="ru-RU" sz="1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 rot="420446">
            <a:off x="6873840" y="1142984"/>
            <a:ext cx="2143108" cy="2214578"/>
          </a:xfrm>
          <a:prstGeom prst="roundRect">
            <a:avLst>
              <a:gd name="adj" fmla="val 1055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Для обеспечения учреждений топливно-энергетическими ресурсами был объявлен аукцион на приобретение и доставку топлива. </a:t>
            </a:r>
          </a:p>
          <a:p>
            <a:pPr algn="ctr"/>
            <a:r>
              <a:rPr lang="ru-RU" sz="105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навигацию 2018 г. поступило: уголь – 5 361 тонн, нефть - 150 тонн. Общий объем финансирования составил 43 564,9 тыс. руб., в т.ч. средства местного бюджета - 21 762,9 тыс. руб. </a:t>
            </a:r>
            <a:endParaRPr lang="ru-RU" sz="105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358082" y="3571876"/>
            <a:ext cx="1714480" cy="32147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algn="ctr"/>
            <a:r>
              <a:rPr lang="ru-RU" sz="105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рамках подпрограммы «Защита окружающей среды МО г. Бодайбо и района»  в 2018 году продолжены работы по проектированию двух полигонов под размещение твердых коммунальных отходов </a:t>
            </a:r>
          </a:p>
          <a:p>
            <a:pPr algn="ctr"/>
            <a:r>
              <a:rPr lang="ru-RU" sz="105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п. Артемовский и</a:t>
            </a:r>
          </a:p>
          <a:p>
            <a:pPr algn="ctr"/>
            <a:r>
              <a:rPr lang="ru-RU" sz="105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п. Перевоз. </a:t>
            </a:r>
          </a:p>
          <a:p>
            <a:pPr algn="ctr"/>
            <a:r>
              <a:rPr lang="ru-RU" sz="105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настоящее время проектная документация находится на государственной экологической экспертизе.</a:t>
            </a:r>
          </a:p>
          <a:p>
            <a:pPr algn="ctr"/>
            <a:endParaRPr lang="ru-RU" sz="105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Светлана\Desktop\В РАБОТЕ\Отчет мэра за 2018 год\Покраска домов\SXHB7506.JPG"/>
          <p:cNvPicPr>
            <a:picLocks noChangeAspect="1" noChangeArrowheads="1"/>
          </p:cNvPicPr>
          <p:nvPr/>
        </p:nvPicPr>
        <p:blipFill>
          <a:blip r:embed="rId4"/>
          <a:srcRect t="7112" b="12284"/>
          <a:stretch>
            <a:fillRect/>
          </a:stretch>
        </p:blipFill>
        <p:spPr bwMode="auto">
          <a:xfrm>
            <a:off x="214282" y="1142984"/>
            <a:ext cx="4017846" cy="2286016"/>
          </a:xfrm>
          <a:prstGeom prst="roundRect">
            <a:avLst/>
          </a:prstGeom>
          <a:noFill/>
        </p:spPr>
      </p:pic>
      <p:sp>
        <p:nvSpPr>
          <p:cNvPr id="18" name="Скругленный прямоугольник 17"/>
          <p:cNvSpPr/>
          <p:nvPr/>
        </p:nvSpPr>
        <p:spPr>
          <a:xfrm rot="367169">
            <a:off x="3310808" y="1142984"/>
            <a:ext cx="1285884" cy="2286016"/>
          </a:xfrm>
          <a:prstGeom prst="roundRect">
            <a:avLst>
              <a:gd name="adj" fmla="val 1055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 2018 года позволил выделить дополнительные средства на ремонт фасадов некоторых домов  и благоустройство придомовых территорий</a:t>
            </a:r>
            <a:endParaRPr lang="ru-RU" sz="105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Светлана\Desktop\В РАБОТЕ\Отчет мэра за 2018 год\Изображение 024.jpg"/>
          <p:cNvPicPr>
            <a:picLocks noChangeAspect="1" noChangeArrowheads="1"/>
          </p:cNvPicPr>
          <p:nvPr/>
        </p:nvPicPr>
        <p:blipFill>
          <a:blip r:embed="rId2" cstate="print"/>
          <a:srcRect t="8696" b="8691"/>
          <a:stretch>
            <a:fillRect/>
          </a:stretch>
        </p:blipFill>
        <p:spPr bwMode="auto">
          <a:xfrm>
            <a:off x="71406" y="2143116"/>
            <a:ext cx="3214710" cy="1357322"/>
          </a:xfrm>
          <a:prstGeom prst="cube">
            <a:avLst/>
          </a:prstGeom>
          <a:noFill/>
          <a:ln w="9525"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457200"/>
            <a:ext cx="7991500" cy="471470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РАЗВИТИЕ ИНФРАСТРУКТУРЫ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7158" y="1142984"/>
            <a:ext cx="2428892" cy="92869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Капитальное строительство и реконструкция объектов муниципальной собственности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104,7 млн. руб.</a:t>
            </a:r>
          </a:p>
          <a:p>
            <a:pPr algn="ctr"/>
            <a:endParaRPr lang="ru-RU" sz="12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286512" y="1142984"/>
            <a:ext cx="2571768" cy="7143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Капитальный и текущий ремонты объектов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68,1 млн. руб.</a:t>
            </a:r>
          </a:p>
          <a:p>
            <a:pPr algn="ctr"/>
            <a:endParaRPr lang="ru-RU" sz="1200" b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773015">
            <a:off x="5530625" y="1368972"/>
            <a:ext cx="785818" cy="35719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 влево 6"/>
          <p:cNvSpPr/>
          <p:nvPr/>
        </p:nvSpPr>
        <p:spPr>
          <a:xfrm rot="20805057">
            <a:off x="2747624" y="1380376"/>
            <a:ext cx="866279" cy="357190"/>
          </a:xfrm>
          <a:prstGeom prst="lef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3500430" y="1142984"/>
            <a:ext cx="2071702" cy="5715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178,8 млн.руб.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357166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-32" y="3500438"/>
            <a:ext cx="335758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На продолжение работ по строительству школы дважды объявлялся аукцион для определения подрядной строительной организацией. Оба аукциона были признаны не состоявшимися из-за отсутствия заявок на участие в торгах.</a:t>
            </a:r>
          </a:p>
          <a:p>
            <a:pPr algn="just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  Впоследствии было принято решение  о выполнении проектной и сметной документации в связи с уточнением транспортной схемы доставки материалов и оборудования.</a:t>
            </a:r>
          </a:p>
          <a:p>
            <a:pPr algn="just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  Подготовлена уточненная конкурсная документация, и в декабре проведен аукцион, по результатам которого была определена подрядная строительная организация ООО «Домострой Профи» г. Иркутск, которая продолжит строительство школы с обязательством завершить его в 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кв. 2020 г.</a:t>
            </a:r>
          </a:p>
          <a:p>
            <a:pPr algn="just"/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На эти цели было инвестировано – </a:t>
            </a: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103,7 млн. рублей.</a:t>
            </a:r>
            <a:endParaRPr lang="ru-RU" sz="11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00760" y="3231063"/>
            <a:ext cx="31432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Капитальные и текущие ремонты:  </a:t>
            </a:r>
          </a:p>
          <a:p>
            <a:pPr algn="ctr">
              <a:buNone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- объектов образования    </a:t>
            </a:r>
            <a:r>
              <a:rPr lang="ru-RU" sz="1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50 305,9 тыс.руб.</a:t>
            </a:r>
          </a:p>
          <a:p>
            <a:pPr algn="ctr">
              <a:buNone/>
            </a:pP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- объектов культуры          </a:t>
            </a:r>
            <a:r>
              <a:rPr lang="ru-RU" sz="1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7 751,2 тыс.руб.     </a:t>
            </a:r>
          </a:p>
          <a:p>
            <a:pPr>
              <a:buNone/>
            </a:pP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500430" y="2000241"/>
            <a:ext cx="27146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Бюджет МО        83,7 млн.руб.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Обл. бюджет       95,1 млн.руб.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714744" y="1692463"/>
            <a:ext cx="2000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ОБЪЕМ ВЛОЖЕНИЙ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E:\2018 год\Лагерь Звездочка\image (20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2428868"/>
            <a:ext cx="2346323" cy="1560094"/>
          </a:xfrm>
          <a:prstGeom prst="can">
            <a:avLst/>
          </a:prstGeom>
          <a:noFill/>
          <a:ln w="12700">
            <a:noFill/>
          </a:ln>
        </p:spPr>
      </p:pic>
      <p:sp>
        <p:nvSpPr>
          <p:cNvPr id="29" name="Прямоугольник 28"/>
          <p:cNvSpPr/>
          <p:nvPr/>
        </p:nvSpPr>
        <p:spPr>
          <a:xfrm>
            <a:off x="3500430" y="4000504"/>
            <a:ext cx="25003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Капитальный ремонт</a:t>
            </a:r>
          </a:p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ДОЛ «Звездочка» - </a:t>
            </a:r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4 886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</a:p>
        </p:txBody>
      </p:sp>
      <p:pic>
        <p:nvPicPr>
          <p:cNvPr id="8197" name="Picture 5" descr="C:\Users\Светлана\Desktop\В РАБОТЕ\Отчет мэра за 2018 год\IMG_8450.JPG"/>
          <p:cNvPicPr>
            <a:picLocks noChangeAspect="1" noChangeArrowheads="1"/>
          </p:cNvPicPr>
          <p:nvPr/>
        </p:nvPicPr>
        <p:blipFill>
          <a:blip r:embed="rId5" cstate="print"/>
          <a:srcRect b="4135"/>
          <a:stretch>
            <a:fillRect/>
          </a:stretch>
        </p:blipFill>
        <p:spPr bwMode="auto">
          <a:xfrm>
            <a:off x="3571868" y="4500570"/>
            <a:ext cx="2286016" cy="1571636"/>
          </a:xfrm>
          <a:prstGeom prst="can">
            <a:avLst/>
          </a:prstGeom>
          <a:noFill/>
          <a:ln w="12700">
            <a:noFill/>
          </a:ln>
        </p:spPr>
      </p:pic>
      <p:sp>
        <p:nvSpPr>
          <p:cNvPr id="30" name="Прямоугольник 29"/>
          <p:cNvSpPr/>
          <p:nvPr/>
        </p:nvSpPr>
        <p:spPr>
          <a:xfrm>
            <a:off x="3571868" y="6073170"/>
            <a:ext cx="228601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Благоустройство                                                                                                                                                                                                   городского парка и прилегающей к нему </a:t>
            </a:r>
          </a:p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территории – </a:t>
            </a:r>
            <a:r>
              <a:rPr lang="ru-RU" sz="1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3 268,6 тыс.руб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198" name="Picture 6" descr="C:\Users\Светлана\Desktop\В РАБОТЕ\Отчет мэра за 2018 год\Изображение 010.jpg"/>
          <p:cNvPicPr>
            <a:picLocks noChangeAspect="1" noChangeArrowheads="1"/>
          </p:cNvPicPr>
          <p:nvPr/>
        </p:nvPicPr>
        <p:blipFill>
          <a:blip r:embed="rId6" cstate="print"/>
          <a:srcRect t="18745"/>
          <a:stretch>
            <a:fillRect/>
          </a:stretch>
        </p:blipFill>
        <p:spPr bwMode="auto">
          <a:xfrm>
            <a:off x="6429388" y="2000240"/>
            <a:ext cx="2286016" cy="1238655"/>
          </a:xfrm>
          <a:prstGeom prst="cube">
            <a:avLst/>
          </a:prstGeom>
          <a:noFill/>
          <a:ln w="9525">
            <a:noFill/>
          </a:ln>
        </p:spPr>
      </p:pic>
      <p:pic>
        <p:nvPicPr>
          <p:cNvPr id="8199" name="Picture 7" descr="C:\Users\Светлана\Desktop\В РАБОТЕ\Отчет мэра за 2018 год\Изображение 0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0538" y="3857628"/>
            <a:ext cx="2366304" cy="1577947"/>
          </a:xfrm>
          <a:prstGeom prst="cube">
            <a:avLst/>
          </a:prstGeom>
          <a:noFill/>
          <a:ln w="12700">
            <a:noFill/>
          </a:ln>
        </p:spPr>
      </p:pic>
      <p:sp>
        <p:nvSpPr>
          <p:cNvPr id="33" name="Прямоугольник 32"/>
          <p:cNvSpPr/>
          <p:nvPr/>
        </p:nvSpPr>
        <p:spPr>
          <a:xfrm>
            <a:off x="6000792" y="5429264"/>
            <a:ext cx="314324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 связи с расторжением договора аренды здания КДЦ  и передачей его на баланс Управления культуры, в здании были проведены  ремонтные работы. </a:t>
            </a:r>
          </a:p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Направлено </a:t>
            </a:r>
            <a:r>
              <a:rPr lang="ru-RU" sz="1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4 120,1 тыс. руб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., из них - </a:t>
            </a:r>
            <a:r>
              <a:rPr lang="ru-RU" sz="1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3 831,5 тыс. руб.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– внебюджетные средства. </a:t>
            </a:r>
          </a:p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Выполнены работы по ремонту зрительного зала, фойе, системы отопления</a:t>
            </a:r>
            <a:r>
              <a:rPr lang="ru-RU" sz="1100" dirty="0" smtClean="0"/>
              <a:t>.</a:t>
            </a:r>
          </a:p>
          <a:p>
            <a:pPr>
              <a:buNone/>
            </a:pP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В РАБОТЕ\Отчет мэра за 2018 год\686706074.jpg"/>
          <p:cNvPicPr>
            <a:picLocks noChangeAspect="1" noChangeArrowheads="1"/>
          </p:cNvPicPr>
          <p:nvPr/>
        </p:nvPicPr>
        <p:blipFill>
          <a:blip r:embed="rId2"/>
          <a:srcRect l="10257" b="18613"/>
          <a:stretch>
            <a:fillRect/>
          </a:stretch>
        </p:blipFill>
        <p:spPr bwMode="auto">
          <a:xfrm>
            <a:off x="6357950" y="1857364"/>
            <a:ext cx="2714644" cy="1643074"/>
          </a:xfrm>
          <a:prstGeom prst="cube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457200"/>
            <a:ext cx="7991500" cy="471470"/>
          </a:xfrm>
        </p:spPr>
        <p:txBody>
          <a:bodyPr>
            <a:normAutofit/>
          </a:bodyPr>
          <a:lstStyle/>
          <a:p>
            <a:pPr algn="ctr"/>
            <a:r>
              <a:rPr lang="ru-RU" sz="22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РАЗВИТИЕ ИНФРАСТРУКТУРЫ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7158" y="1142984"/>
            <a:ext cx="2428892" cy="7143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Капитальное строительство и реконструкция объектов муниципальной собственности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104,7 млн. руб.</a:t>
            </a:r>
          </a:p>
          <a:p>
            <a:pPr algn="ctr"/>
            <a:endParaRPr lang="ru-RU" sz="12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286512" y="1142984"/>
            <a:ext cx="2571768" cy="642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Капитальный и текущий ремонты объектов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68,1 млн. руб.</a:t>
            </a:r>
          </a:p>
          <a:p>
            <a:pPr algn="ctr"/>
            <a:endParaRPr lang="ru-RU" sz="1200" b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773015">
            <a:off x="5530625" y="1368972"/>
            <a:ext cx="785818" cy="35719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 влево 6"/>
          <p:cNvSpPr/>
          <p:nvPr/>
        </p:nvSpPr>
        <p:spPr>
          <a:xfrm rot="20805057">
            <a:off x="2747624" y="1380376"/>
            <a:ext cx="866279" cy="357190"/>
          </a:xfrm>
          <a:prstGeom prst="lef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3500430" y="1142984"/>
            <a:ext cx="2071702" cy="5715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178,8 млн.руб.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357166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71406" y="2071678"/>
            <a:ext cx="342902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В сфере образования: </a:t>
            </a:r>
          </a:p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 устройство игровых комплексов на территории ДОУ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№15 «Капелька» п. Перевоз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641,1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тыс. руб. в рамках проекта «Народные инициативы»);</a:t>
            </a:r>
          </a:p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 ремонтные работы в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СОШ № 1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(замена оконных блоков, ремонт покрытия хозяйственного двора школы, ремонт спортзала, наружной канализации и др. -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14 149,4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тыс. руб.;</a:t>
            </a:r>
          </a:p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 ремонтные работы в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СОШ № 3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(замена оконных блоков, ремонт участка теплотрассы, ремонт в кабинете технологии -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3 512,5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тыс. руб.;</a:t>
            </a:r>
          </a:p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-работы по устройству игровых комплексов, благоустройству территории, ремонт тепловых сетей в </a:t>
            </a:r>
            <a:r>
              <a:rPr lang="ru-RU" sz="1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/с № 32 «Сказка»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4 993,7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тыс. руб.;</a:t>
            </a:r>
          </a:p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 капитальный ремонт ясельного корпуса </a:t>
            </a:r>
            <a:r>
              <a:rPr lang="ru-RU" sz="1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/с № 5 «Брусничка»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3 377,1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тыс. руб.;</a:t>
            </a:r>
          </a:p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 монтаж игровых комплексов в детском саду-школе «Радуга»  –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1 000,0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тыс. руб.;</a:t>
            </a:r>
          </a:p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 ремонт беговых дорожек и дренажа на стадионе «Труд»   - 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3 627,1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тыс. руб.;</a:t>
            </a:r>
          </a:p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     Кроме того, выполнены работы по капитальному и текущему ремонту дошкольных учреждениях: </a:t>
            </a:r>
          </a:p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 № 1 «Золотой ключик»  (замена деревянных оконных блоков);</a:t>
            </a:r>
          </a:p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 № 13 «Березка»  (ремонт системы отопления, замена ограждения),;</a:t>
            </a:r>
          </a:p>
          <a:p>
            <a:pPr algn="just">
              <a:buFontTx/>
              <a:buChar char="-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№ 16 «Аленушка» п. Кропоткин (капитальный ремонт кровли, ремонтные работы в туалетах групп, ремонт системы отопления, ремонт полов).</a:t>
            </a:r>
          </a:p>
          <a:p>
            <a:pPr algn="r"/>
            <a:r>
              <a:rPr lang="ru-RU" sz="1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Общая сумма: </a:t>
            </a:r>
          </a:p>
          <a:p>
            <a:pPr algn="r"/>
            <a:r>
              <a:rPr lang="ru-RU" sz="1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50 305,9 тыс. рублей</a:t>
            </a:r>
          </a:p>
          <a:p>
            <a:pPr algn="just">
              <a:buFontTx/>
              <a:buChar char="-"/>
            </a:pP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071802" y="1733124"/>
            <a:ext cx="26432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мероприятия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500430" y="2143116"/>
            <a:ext cx="278608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В сфере культуры:</a:t>
            </a:r>
          </a:p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 капитальный ремонт в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клубе п. Кропоткин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(устройство выгребной ямы, ремонт пола в холе и танцевальном зале, ремонт системы отопления и ремонт помещения танцевального зала) -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1 905, 4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тыс. руб.;</a:t>
            </a:r>
          </a:p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 ремонтные работы в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Бодайбинском городском краеведческом музее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(ремонт выставочного зала, электромонтажные работы, ремонт зала природы и др.) -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1 422,1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тыс. руб.;</a:t>
            </a:r>
          </a:p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 текущий ремонт в </a:t>
            </a:r>
            <a:r>
              <a:rPr lang="ru-RU" sz="1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досуговом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центре п. Перевоз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(ремонт помещений и устройство бака накопительного для сбора жидких бытовых отходов) –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998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тыс. руб.</a:t>
            </a:r>
          </a:p>
          <a:p>
            <a:pPr algn="r"/>
            <a:r>
              <a:rPr lang="ru-RU" sz="1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Общая сумма: </a:t>
            </a:r>
          </a:p>
          <a:p>
            <a:pPr algn="r"/>
            <a:r>
              <a:rPr lang="ru-RU" sz="1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7 751,2 тыс. рублей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500430" y="4929198"/>
            <a:ext cx="27860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Другие объекты муниципальной собственности:</a:t>
            </a:r>
          </a:p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 ремонт двух квартир для учителей в п. Мамакан;</a:t>
            </a:r>
          </a:p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-ремонтные работы в архиве администрации г. Бодайбо и района;</a:t>
            </a:r>
          </a:p>
          <a:p>
            <a:pPr algn="just">
              <a:buFontTx/>
              <a:buChar char="-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ремонт кабинетов в здании Администрации г. Бодайбо и района, ремонт гаражей администрации района и оперативного зала ЕДДС).</a:t>
            </a:r>
          </a:p>
          <a:p>
            <a:pPr algn="r"/>
            <a:r>
              <a:rPr lang="ru-RU" sz="1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Общая сумма:</a:t>
            </a:r>
          </a:p>
          <a:p>
            <a:pPr algn="r"/>
            <a:r>
              <a:rPr lang="ru-RU" sz="1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1 888,4 тыс. рублей</a:t>
            </a:r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4" name="Picture 4" descr="C:\Users\Светлана\Desktop\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3571876"/>
            <a:ext cx="2714644" cy="1572129"/>
          </a:xfrm>
          <a:prstGeom prst="cube">
            <a:avLst/>
          </a:prstGeom>
          <a:noFill/>
          <a:ln w="3175">
            <a:noFill/>
          </a:ln>
        </p:spPr>
      </p:pic>
      <p:sp>
        <p:nvSpPr>
          <p:cNvPr id="31" name="Скругленный прямоугольник 30"/>
          <p:cNvSpPr/>
          <p:nvPr/>
        </p:nvSpPr>
        <p:spPr>
          <a:xfrm>
            <a:off x="6357950" y="3357562"/>
            <a:ext cx="2714644" cy="1428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9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 п. Кропоткин</a:t>
            </a:r>
          </a:p>
          <a:p>
            <a:pPr algn="ctr"/>
            <a:endParaRPr lang="ru-RU" sz="1200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357950" y="5072074"/>
            <a:ext cx="2714612" cy="1428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9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Зал природы БГКМ имени В.Ф. Верещагина</a:t>
            </a:r>
          </a:p>
          <a:p>
            <a:pPr algn="ctr"/>
            <a:endParaRPr lang="ru-RU" sz="1200" dirty="0"/>
          </a:p>
        </p:txBody>
      </p:sp>
      <p:pic>
        <p:nvPicPr>
          <p:cNvPr id="56325" name="Picture 5" descr="C:\Users\Светлана\Desktop\Досуговый центр п. Кропоткин (1).jpg"/>
          <p:cNvPicPr>
            <a:picLocks noChangeAspect="1" noChangeArrowheads="1"/>
          </p:cNvPicPr>
          <p:nvPr/>
        </p:nvPicPr>
        <p:blipFill>
          <a:blip r:embed="rId5" cstate="print"/>
          <a:srcRect b="9691"/>
          <a:stretch>
            <a:fillRect/>
          </a:stretch>
        </p:blipFill>
        <p:spPr bwMode="auto">
          <a:xfrm>
            <a:off x="6357950" y="5286388"/>
            <a:ext cx="2714644" cy="1428736"/>
          </a:xfrm>
          <a:prstGeom prst="cube">
            <a:avLst/>
          </a:prstGeom>
          <a:noFill/>
          <a:ln w="19050">
            <a:noFill/>
          </a:ln>
        </p:spPr>
      </p:pic>
      <p:sp>
        <p:nvSpPr>
          <p:cNvPr id="34" name="Скругленный прямоугольник 33"/>
          <p:cNvSpPr/>
          <p:nvPr/>
        </p:nvSpPr>
        <p:spPr>
          <a:xfrm>
            <a:off x="6357950" y="6643710"/>
            <a:ext cx="2786050" cy="1428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9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Клуб п. Кропоткин</a:t>
            </a:r>
          </a:p>
          <a:p>
            <a:pPr algn="ctr"/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нутый угол 26"/>
          <p:cNvSpPr/>
          <p:nvPr/>
        </p:nvSpPr>
        <p:spPr>
          <a:xfrm>
            <a:off x="142844" y="4714884"/>
            <a:ext cx="4929222" cy="2000264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endParaRPr lang="ru-RU" sz="1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143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</a:t>
            </a:r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ОБЕСПЕЧЕНИЕ ТРАНСПОРТНОЙ ДОСТУПНОСТИ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357166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9" name="Загнутый угол 8"/>
          <p:cNvSpPr/>
          <p:nvPr/>
        </p:nvSpPr>
        <p:spPr>
          <a:xfrm>
            <a:off x="142844" y="1142984"/>
            <a:ext cx="5000660" cy="1500198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1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Протяженность дорог общего пользования - 579 км.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Протяженность автомобильных дорог общего пользования местного значения  - 186 км, в том числе с твердым покрытием – 74 км, из них с усовершенствованным покрытием – 44 км.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Обслуживанием и ремонтом дорог занимается  филиал «Бодайбинский» ОАО «Дорожная служба Иркутской области». Большую помощь и поддержку в содержании отдельных участков дорог оказывают золотодобывающие предприятия района.</a:t>
            </a: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2714620"/>
            <a:ext cx="507209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Для  организации транспортного обслуживания населения по  маршрутам 	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Бодайбо-Васильевский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, Бодайбо–Артемовский, Бодайбо–Балахнинский, Бодайбо-Кропоткин и Бодайбо-Мамакан в 2018 г. в бюджете района  была предусмотрена субсидия на   возмещение  затрат в  размере  4 647,7 тыс. руб. (освоено – 4606,0 тыс. руб.) Заключены муниципальные  контракты с ООО «УК ГОРОД» и МУП «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Тепловодоцентраль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» п. Кропоткин. Для улучшения условий обслуживания населения приобретен новый пассажирский автобус ПАЗ–32054 стоимостью 1 586,0 тыс. руб., который передан на условия аренды ООО «УК ГОРОД».</a:t>
            </a:r>
          </a:p>
        </p:txBody>
      </p:sp>
      <p:pic>
        <p:nvPicPr>
          <p:cNvPr id="3075" name="Picture 3" descr="C:\Users\Светлана\Desktop\В РАБОТЕ\Отчет мэра за 2018 год\Новый мерс администрация\KFEC1781.JPG"/>
          <p:cNvPicPr>
            <a:picLocks noChangeAspect="1" noChangeArrowheads="1"/>
          </p:cNvPicPr>
          <p:nvPr/>
        </p:nvPicPr>
        <p:blipFill>
          <a:blip r:embed="rId3" cstate="print"/>
          <a:srcRect t="22222" r="16204"/>
          <a:stretch>
            <a:fillRect/>
          </a:stretch>
        </p:blipFill>
        <p:spPr bwMode="auto">
          <a:xfrm>
            <a:off x="7225412" y="1142984"/>
            <a:ext cx="1847182" cy="1285884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5357818" y="2500306"/>
            <a:ext cx="36433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5720" y="4714884"/>
            <a:ext cx="46434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 начале октября окончена реконструкция автомобильной дороги Таксимо – Бодайбо на участке 175 – 190 километр. Реконструкция этой автомобильной дороги началась в 2016 году в рамках государственной программы Иркутской области «Развитие дорожного хозяйства и сети искусственных сооружений» на 2014-2020 годы. </a:t>
            </a:r>
          </a:p>
          <a:p>
            <a:pPr algn="just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 рамках выполнения контракта произведён ремонт моста через р. Тельмама протяженностью 147 метров, установлено 40 водопропускных труб. Покрытие переходного типа выполнено из щебеночно-песчаной смеси.</a:t>
            </a:r>
          </a:p>
        </p:txBody>
      </p:sp>
      <p:pic>
        <p:nvPicPr>
          <p:cNvPr id="3074" name="Picture 2" descr="C:\Users\Светлана\Desktop\В РАБОТЕ\Отчет мэра за 2018 год\Новый мерс администрация\QSAR0461.JPG"/>
          <p:cNvPicPr>
            <a:picLocks noChangeAspect="1" noChangeArrowheads="1"/>
          </p:cNvPicPr>
          <p:nvPr/>
        </p:nvPicPr>
        <p:blipFill>
          <a:blip r:embed="rId4" cstate="print"/>
          <a:srcRect b="3268"/>
          <a:stretch>
            <a:fillRect/>
          </a:stretch>
        </p:blipFill>
        <p:spPr bwMode="auto">
          <a:xfrm>
            <a:off x="5286380" y="1142984"/>
            <a:ext cx="1772435" cy="1285884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</p:pic>
      <p:sp>
        <p:nvSpPr>
          <p:cNvPr id="19" name="Загнутый угол 18"/>
          <p:cNvSpPr/>
          <p:nvPr/>
        </p:nvSpPr>
        <p:spPr>
          <a:xfrm>
            <a:off x="5286380" y="2500306"/>
            <a:ext cx="3786182" cy="1571636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pPr algn="just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Для доставки спортивных, творческих коллективов Бодайбинского района до станции ВСЖД «Таксимо» и обратно приобретен комфортабельный микроавтобус «Mercedes-Benz-223210», стоимостью 2 884,5 тыс. руб., что существенно сказывается на экономии бюджета и позволяет отказаться от дорогостоящих услуг индивидуальных предпринимателей.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/>
          </a:p>
        </p:txBody>
      </p:sp>
      <p:pic>
        <p:nvPicPr>
          <p:cNvPr id="3078" name="Picture 6" descr="C:\Users\Светлана\Desktop\В РАБОТЕ\Отчет мэра за 2018 год\Снимок.PNG"/>
          <p:cNvPicPr>
            <a:picLocks noChangeAspect="1" noChangeArrowheads="1"/>
          </p:cNvPicPr>
          <p:nvPr/>
        </p:nvPicPr>
        <p:blipFill>
          <a:blip r:embed="rId5" cstate="print"/>
          <a:srcRect l="5173" r="3448"/>
          <a:stretch>
            <a:fillRect/>
          </a:stretch>
        </p:blipFill>
        <p:spPr bwMode="auto">
          <a:xfrm>
            <a:off x="5286380" y="4143380"/>
            <a:ext cx="3786214" cy="2447667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14414" y="357166"/>
            <a:ext cx="7774138" cy="500066"/>
          </a:xfrm>
        </p:spPr>
        <p:txBody>
          <a:bodyPr>
            <a:normAutofit/>
          </a:bodyPr>
          <a:lstStyle/>
          <a:p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СОЦИАЛЬНО –ЭКОНОМИЧЕСКОЕ СОТРУДНИЧЕСТВО</a:t>
            </a:r>
            <a:endParaRPr lang="ru-RU" sz="2000" dirty="0"/>
          </a:p>
        </p:txBody>
      </p:sp>
      <p:graphicFrame>
        <p:nvGraphicFramePr>
          <p:cNvPr id="7" name="Содержимое 5"/>
          <p:cNvGraphicFramePr>
            <a:graphicFrameLocks noGrp="1"/>
          </p:cNvGraphicFramePr>
          <p:nvPr>
            <p:ph sz="half" idx="1"/>
          </p:nvPr>
        </p:nvGraphicFramePr>
        <p:xfrm>
          <a:off x="142844" y="1214422"/>
          <a:ext cx="2714644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142844" y="3786190"/>
            <a:ext cx="5000660" cy="307181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   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Arial" pitchFamily="34" charset="0"/>
              </a:rPr>
              <a:t>Предприятия компании ОАО «Полюс золото»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    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ОАО «Высочайший»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   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Прочие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(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ЗАО «А/с «Витим»,   ЗАО «ГПП «</a:t>
            </a:r>
            <a:r>
              <a:rPr lang="ru-RU" sz="1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Реткон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», ООО «Угахан»,  ООО  «Друза», ООО «ЗРК «Грей Стар»,  ООО «</a:t>
            </a:r>
            <a:r>
              <a:rPr lang="ru-RU" sz="1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Сарго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», ООО «Лена Золото»,  ООО «</a:t>
            </a:r>
            <a:r>
              <a:rPr lang="ru-RU" sz="1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Додыхта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»,  ООО «Надежда»,ООО «А/С «Бородинская», ООО «Сибирь недра», ООО «А/с Иркутская», ООО ГДП «КатСпецСервис».</a:t>
            </a:r>
          </a:p>
          <a:p>
            <a:pPr marL="0" marR="0" lvl="0" indent="36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Arial" pitchFamily="34" charset="0"/>
              </a:rPr>
              <a:t>В благотворительных акциях принимают участие и индивидуальные предприниматели. В 2018 году, в преддверии Дня Победы, оказана поддержка в виде праздничных продуктовых наборов (81 шт.) для участников и ветеранов Великой Отечественной войны, тружеников тыла. </a:t>
            </a:r>
          </a:p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3857628"/>
            <a:ext cx="142876" cy="1428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4143380"/>
            <a:ext cx="142876" cy="14287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107" name="Picture 11" descr="C:\Users\Светлана\Desktop\В РАБОТЕ\Отчет мэра за 2018 год\Соцпартнерство\Больница.jpg"/>
          <p:cNvPicPr>
            <a:picLocks noChangeAspect="1" noChangeArrowheads="1"/>
          </p:cNvPicPr>
          <p:nvPr/>
        </p:nvPicPr>
        <p:blipFill>
          <a:blip r:embed="rId4" cstate="print"/>
          <a:srcRect b="4878"/>
          <a:stretch>
            <a:fillRect/>
          </a:stretch>
        </p:blipFill>
        <p:spPr bwMode="auto">
          <a:xfrm>
            <a:off x="5214942" y="5072098"/>
            <a:ext cx="3857652" cy="1857364"/>
          </a:xfrm>
          <a:prstGeom prst="flowChartOffpageConnector">
            <a:avLst/>
          </a:prstGeom>
          <a:noFill/>
        </p:spPr>
      </p:pic>
      <p:pic>
        <p:nvPicPr>
          <p:cNvPr id="4104" name="Picture 8" descr="C:\Users\Светлана\Desktop\В РАБОТЕ\Отчет мэра за 2018 год\Соцпартнерство\28.jpg"/>
          <p:cNvPicPr>
            <a:picLocks noChangeAspect="1" noChangeArrowheads="1"/>
          </p:cNvPicPr>
          <p:nvPr/>
        </p:nvPicPr>
        <p:blipFill>
          <a:blip r:embed="rId5" cstate="print"/>
          <a:srcRect b="12195"/>
          <a:stretch>
            <a:fillRect/>
          </a:stretch>
        </p:blipFill>
        <p:spPr bwMode="auto">
          <a:xfrm>
            <a:off x="5214942" y="3714752"/>
            <a:ext cx="3857652" cy="1714512"/>
          </a:xfrm>
          <a:prstGeom prst="flowChartOffpageConnector">
            <a:avLst/>
          </a:prstGeom>
          <a:noFill/>
        </p:spPr>
      </p:pic>
      <p:pic>
        <p:nvPicPr>
          <p:cNvPr id="4106" name="Picture 10" descr="C:\Users\Светлана\Desktop\В РАБОТЕ\Отчет мэра за 2018 год\Соцпартнерство\image (68).jpg"/>
          <p:cNvPicPr>
            <a:picLocks noChangeAspect="1" noChangeArrowheads="1"/>
          </p:cNvPicPr>
          <p:nvPr/>
        </p:nvPicPr>
        <p:blipFill>
          <a:blip r:embed="rId6" cstate="print"/>
          <a:srcRect l="21155" b="10644"/>
          <a:stretch>
            <a:fillRect/>
          </a:stretch>
        </p:blipFill>
        <p:spPr bwMode="auto">
          <a:xfrm>
            <a:off x="5214942" y="2000240"/>
            <a:ext cx="3857620" cy="2143140"/>
          </a:xfrm>
          <a:prstGeom prst="flowChartOffpageConnector">
            <a:avLst/>
          </a:prstGeom>
          <a:noFill/>
        </p:spPr>
      </p:pic>
      <p:pic>
        <p:nvPicPr>
          <p:cNvPr id="4098" name="Picture 2" descr="C:\Users\Светлана\Desktop\В РАБОТЕ\Отчет мэра за 2018 год\Соцпартнерство\image85.jpg"/>
          <p:cNvPicPr>
            <a:picLocks noChangeAspect="1" noChangeArrowheads="1"/>
          </p:cNvPicPr>
          <p:nvPr/>
        </p:nvPicPr>
        <p:blipFill>
          <a:blip r:embed="rId7" cstate="print"/>
          <a:srcRect b="11111"/>
          <a:stretch>
            <a:fillRect/>
          </a:stretch>
        </p:blipFill>
        <p:spPr bwMode="auto">
          <a:xfrm>
            <a:off x="5214942" y="1142984"/>
            <a:ext cx="3857620" cy="1714512"/>
          </a:xfrm>
          <a:prstGeom prst="flowChartOffpageConnector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214282" y="4500570"/>
            <a:ext cx="142876" cy="14287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000364" y="1071546"/>
            <a:ext cx="2143140" cy="23574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Ежегодно финансовая помощь оказывается отдельным категориям граждан, 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семьям с детьми. Всего помощь получили  более  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 человек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общую сумму 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2 697,0 тыс. руб. 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14414" y="357166"/>
            <a:ext cx="7774138" cy="500066"/>
          </a:xfrm>
        </p:spPr>
        <p:txBody>
          <a:bodyPr>
            <a:normAutofit/>
          </a:bodyPr>
          <a:lstStyle/>
          <a:p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СОЦИАЛЬНО –ЭКОНОМИЧЕСКОЕ СОТРУДНИЧЕСТВО</a:t>
            </a: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142844" y="1071546"/>
            <a:ext cx="8858312" cy="5715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Наибольшая доля средств направлена на завершение строительства и капитальный ремонт объектов; </a:t>
            </a:r>
          </a:p>
          <a:p>
            <a:pPr algn="ctr"/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решение приоритетных задач образовательных организаций и учреждений культуры; </a:t>
            </a:r>
          </a:p>
          <a:p>
            <a:pPr algn="ctr"/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благоприятных условий проживания граждан, оказание адресной помощи –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75,7%.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1406" y="1643050"/>
            <a:ext cx="2357454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мероприятия:</a:t>
            </a:r>
          </a:p>
          <a:p>
            <a:pPr algn="just">
              <a:buNone/>
            </a:pPr>
            <a:r>
              <a:rPr lang="ru-RU" sz="1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algn="just">
              <a:buNone/>
            </a:pPr>
            <a:r>
              <a:rPr lang="ru-RU" sz="1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В сфере образования: </a:t>
            </a:r>
          </a:p>
          <a:p>
            <a:pPr algn="just">
              <a:buNone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-благоустройство стадиона в районе СОШ №1 –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2 470,9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тыс. руб.;</a:t>
            </a:r>
          </a:p>
          <a:p>
            <a:pPr algn="just">
              <a:buNone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-замена ограждения на территории </a:t>
            </a:r>
            <a:r>
              <a:rPr lang="ru-RU" sz="1000" b="1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/с пос. Артемовский -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1 553,1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тыс. руб.; </a:t>
            </a:r>
          </a:p>
          <a:p>
            <a:pPr algn="just">
              <a:buNone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-благоустройство территории Балахнинской СОШ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- 858,0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тыс. руб.;</a:t>
            </a:r>
          </a:p>
          <a:p>
            <a:pPr algn="just">
              <a:buNone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-оплата работ по укладке асфальтобетонного покрытия территории по улице Стояновича, 32;  финансовая помощь для награждения участников акции «Тотальный диктант» -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796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тыс. руб.;</a:t>
            </a:r>
          </a:p>
          <a:p>
            <a:pPr algn="just">
              <a:buNone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-организация летней занятости подростков из малообеспеченных семей –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603 437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тыс. руб.;</a:t>
            </a:r>
          </a:p>
          <a:p>
            <a:pPr algn="just">
              <a:buNone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-материальная помощь детей из малообеспеченных семей п. Кропоткин  –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45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тыс. руб.;</a:t>
            </a:r>
          </a:p>
          <a:p>
            <a:pPr algn="just">
              <a:buNone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-оказание помощи Дому детского творчества –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350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тыс. руб.;</a:t>
            </a:r>
          </a:p>
          <a:p>
            <a:pPr algn="just">
              <a:buNone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-приобретение мебели в Межшкольный учебный курсовой комбинат -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142,0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тыс. руб.;</a:t>
            </a:r>
          </a:p>
          <a:p>
            <a:pPr algn="just">
              <a:buNone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-участие учеников СОШ №1 в областных соревнованиях по настольному теннису –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тыс. руб.;</a:t>
            </a:r>
          </a:p>
          <a:p>
            <a:pPr algn="r">
              <a:buNone/>
            </a:pPr>
            <a:r>
              <a:rPr lang="ru-RU" sz="1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Общая сумма: </a:t>
            </a:r>
          </a:p>
          <a:p>
            <a:pPr algn="r">
              <a:buNone/>
            </a:pPr>
            <a:r>
              <a:rPr lang="ru-RU" sz="1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8 183,4 тысяч рублей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8860" y="1857364"/>
            <a:ext cx="242889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В сфере культуры: </a:t>
            </a:r>
          </a:p>
          <a:p>
            <a:pPr algn="just">
              <a:buNone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 организация и проведение праздничных мероприятий, посвященных Дню города, Дню Победы, а также новогодних благотворительных мероприятий и акций –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837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тыс. руб.; </a:t>
            </a:r>
          </a:p>
          <a:p>
            <a:pPr algn="just">
              <a:buNone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-изготовление печатной продукции о Бодайбинском районе. Приобретение  книге о жизни и творчестве Е. Евтушенко для городской библиотеки 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- 500,0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тыс. руб.;</a:t>
            </a:r>
          </a:p>
          <a:p>
            <a:pPr algn="just">
              <a:buNone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-реконструкция Культурно-досугового центра г. Бодайбо –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6 896,3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тысяч руб.</a:t>
            </a:r>
          </a:p>
          <a:p>
            <a:pPr algn="r"/>
            <a:r>
              <a:rPr lang="ru-RU" sz="1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Общая сумма: </a:t>
            </a:r>
          </a:p>
          <a:p>
            <a:pPr algn="r"/>
            <a:r>
              <a:rPr lang="ru-RU" sz="1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8 085,2 тысяч рублей</a:t>
            </a:r>
          </a:p>
          <a:p>
            <a:r>
              <a:rPr lang="ru-RU" sz="1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В сфере здравоохранения:</a:t>
            </a:r>
          </a:p>
          <a:p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проведение капитального ремонта  Районной больницы -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5 725,4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тыс. руб.;</a:t>
            </a:r>
          </a:p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 частичная оплата за приобретение здания для проведения медицинских осмотров-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14 807,0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тыс. руб. </a:t>
            </a:r>
          </a:p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 - приобретение аппарата искусственной вентиляции легких, </a:t>
            </a:r>
            <a:r>
              <a:rPr lang="ru-RU" sz="1000" b="1" dirty="0" err="1" smtClean="0">
                <a:latin typeface="Times New Roman" pitchFamily="18" charset="0"/>
                <a:cs typeface="Times New Roman" pitchFamily="18" charset="0"/>
              </a:rPr>
              <a:t>видеоэндоскопической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системы -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4 272,6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тыс. руб.;</a:t>
            </a:r>
          </a:p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 приобретение автомобиля «Скорая помощь» для поселковой амбулатории пос. Кропоткин -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666,6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тыс. руб.</a:t>
            </a:r>
          </a:p>
          <a:p>
            <a:pPr algn="r"/>
            <a:r>
              <a:rPr lang="ru-RU" sz="1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Общая сумма: </a:t>
            </a:r>
          </a:p>
          <a:p>
            <a:pPr algn="r"/>
            <a:r>
              <a:rPr lang="ru-RU" sz="1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25 471,6 тыс. рублей</a:t>
            </a:r>
            <a:endParaRPr lang="ru-RU" sz="105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57752" y="1857364"/>
            <a:ext cx="207170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Государственные учреждения, осуществляющие свою деятельность на территории района:</a:t>
            </a:r>
          </a:p>
          <a:p>
            <a:pPr algn="just">
              <a:buNone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-софинансирование работ по капитальному ремонту спортивного зала для Специальной (коррекционной) школы -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1 025,5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тыс. руб.;</a:t>
            </a:r>
          </a:p>
          <a:p>
            <a:pPr algn="just">
              <a:buNone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-замена ограждения территории Бодайбинского дома-интерната для престарелых и инвалидов в пос. Мамакан –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700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тыс. руб.:</a:t>
            </a:r>
          </a:p>
          <a:p>
            <a:pPr algn="just">
              <a:buNone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-ремонтные работы спортзала БГТ, приобретение спортивного инвентаря –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497,6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тыс. руб.;</a:t>
            </a:r>
          </a:p>
          <a:p>
            <a:pPr algn="just">
              <a:buNone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-приобретение канцелярских товаров и школьных рюкзаков для подготовки детей к школе из малообеспеченных семей для Комплексного центра социального обслуживания населения г. Бодайбо –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199,3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тыс. руб.;</a:t>
            </a:r>
          </a:p>
          <a:p>
            <a:pPr algn="just">
              <a:buNone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-оплата за ранее выполненные работы в зале бракосочетания отдела ЗАГС –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169,2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тыс. руб.;</a:t>
            </a:r>
          </a:p>
          <a:p>
            <a:pPr algn="just">
              <a:buFontTx/>
              <a:buChar char="-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текущий ремонт здания МО МВД России «Бодайбинский» -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</a:p>
          <a:p>
            <a:pPr algn="r"/>
            <a:r>
              <a:rPr lang="ru-RU" sz="1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Общая сумма: </a:t>
            </a:r>
          </a:p>
          <a:p>
            <a:pPr algn="r"/>
            <a:r>
              <a:rPr lang="ru-RU" sz="1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2780,1 тыс. рублей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858016" y="1857364"/>
            <a:ext cx="22859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Социальные объекты:</a:t>
            </a:r>
          </a:p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 благоустройство территории ФОКа, установка тренажеров –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7 363, 9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тыс. руб.;</a:t>
            </a:r>
          </a:p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 продолжение работ в  ДОЛ «Звездочка» -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2 698, 1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</a:p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 благоустройство территории городского парка –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1 255,7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</a:p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 обустройство территории стадиона «Труд»  –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3 000,0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</a:p>
          <a:p>
            <a:pPr>
              <a:buFontTx/>
              <a:buChar char="-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спортивные мероприятия, строительство спортивных площадок, улучшение материальной базы, приобретение спортивной формы –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4 151, 7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тыс. руб.;</a:t>
            </a:r>
          </a:p>
          <a:p>
            <a:pPr algn="r"/>
            <a:r>
              <a:rPr lang="ru-RU" sz="1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Общая сумма:</a:t>
            </a:r>
          </a:p>
          <a:p>
            <a:pPr algn="r"/>
            <a:r>
              <a:rPr lang="ru-RU" sz="1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18 469,4 тыс. рублей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000892" y="4643446"/>
            <a:ext cx="21431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Оказание помощи поселениям и организациям:</a:t>
            </a:r>
          </a:p>
          <a:p>
            <a:pPr algn="just">
              <a:buFontTx/>
              <a:buChar char="-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ремонт спортивной базы в пос. Мамакан –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1 510,6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тыс. руб.;</a:t>
            </a:r>
          </a:p>
          <a:p>
            <a:pPr algn="just">
              <a:buFontTx/>
              <a:buChar char="-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ремонт памятника «Братская могила» -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540,6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тыс. руб.;</a:t>
            </a:r>
          </a:p>
          <a:p>
            <a:pPr>
              <a:buFontTx/>
              <a:buChar char="-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финансовая помощь Храму Рождества Христова – 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3 649,9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тыс. руб.;</a:t>
            </a:r>
          </a:p>
          <a:p>
            <a:pPr>
              <a:buFontTx/>
              <a:buChar char="-"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финансовая помощь Совету ветеранов и Обществу инвалидов -</a:t>
            </a:r>
            <a:r>
              <a:rPr lang="ru-RU" sz="1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1 611,5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</a:p>
          <a:p>
            <a:pPr algn="r"/>
            <a:r>
              <a:rPr lang="ru-RU" sz="1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Общая сумма: </a:t>
            </a:r>
          </a:p>
          <a:p>
            <a:pPr algn="r"/>
            <a:r>
              <a:rPr lang="ru-RU" sz="1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7 312,6 тыс. рублей</a:t>
            </a:r>
            <a:endParaRPr lang="ru-RU" sz="1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28662" y="357166"/>
            <a:ext cx="8062938" cy="714380"/>
          </a:xfrm>
        </p:spPr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ПРОБЛЕМЫ СОЦИАЛЬНО-ЭКОНОМИЧЕСКОГО РАЗВИТИЯ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357166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85720" y="1081706"/>
            <a:ext cx="885828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/>
          </a:p>
          <a:p>
            <a:pPr>
              <a:buFont typeface="Wingdings" pitchFamily="2" charset="2"/>
              <a:buChar char="Ø"/>
            </a:pPr>
            <a:endParaRPr lang="ru-RU" sz="1600" dirty="0" smtClean="0"/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Отсутствие круглогодичного сообщения через р. Витим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Отсутствие взлетно-посадочной полосы с искусственным покрытием 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Нестабильное  состояние   дорог  общего   пользования   по   маршрутам   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Бодайбо -Таксимо, Бодайбо-Кропоткин и Кропоткин-Перевоз</a:t>
            </a:r>
          </a:p>
          <a:p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Проблемы территории социального плана: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Высокая стоимость авиабилетов. Постоянные обращения в Правительство 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и Законодательное собрание Иркутской области результатов не дали. 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Администрация г. Бодайбо и района оказывает материальную 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поддержку гражданам, находящимся в трудной жизненной 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ситуации для приобретения авиабилетов для лечения в областных 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учреждениях здравоохранения.</a:t>
            </a:r>
          </a:p>
          <a:p>
            <a:pPr algn="just"/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Проблема обеспеченности кадров в сфере образования, культуры 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и здравоохранения.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Приняты меры по привлечению специалистов для работы 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в Бодайбинском районе, но отдаленность территории, не очень 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привлекательная заработная плата (особенно у молодых специалистов) 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является сдерживающим фактором.</a:t>
            </a:r>
          </a:p>
          <a:p>
            <a:pPr algn="just">
              <a:buFont typeface="Wingdings" pitchFamily="2" charset="2"/>
              <a:buChar char="Ø"/>
            </a:pP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Проблема строительства жилья для работников бюджетной сферы.</a:t>
            </a:r>
          </a:p>
          <a:p>
            <a:pPr algn="just"/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Проблема малой пропускной способности канализационного 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коллектора и КНС, очистных канализационных сооружений 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г. Бодайбо, что служит причиной загрязнения береговой полосы </a:t>
            </a:r>
          </a:p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в створе г. Бодайбо.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85720" y="1071546"/>
            <a:ext cx="88582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Проблемы территории муниципального образования г. Бодайбо и района, решение которых запланировано </a:t>
            </a:r>
          </a:p>
          <a:p>
            <a:pPr algn="ctr"/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долгосрочной перспективе в связи с дальнейшим развитием золотодобычи в Бодайбинском районе</a:t>
            </a:r>
            <a:endParaRPr lang="ru-RU" sz="13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E:\2018 год\Отчет мэра за 2017 год. Презентация\Мэр. губернатор. Форум Земля Иркутская\2017-09-20 15-27-05.JPG"/>
          <p:cNvPicPr>
            <a:picLocks noChangeAspect="1" noChangeArrowheads="1"/>
          </p:cNvPicPr>
          <p:nvPr/>
        </p:nvPicPr>
        <p:blipFill>
          <a:blip r:embed="rId3"/>
          <a:srcRect l="4875" t="29334" r="8450" b="10307"/>
          <a:stretch>
            <a:fillRect/>
          </a:stretch>
        </p:blipFill>
        <p:spPr bwMode="auto">
          <a:xfrm>
            <a:off x="6072046" y="1571612"/>
            <a:ext cx="3000548" cy="278608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</p:pic>
      <p:pic>
        <p:nvPicPr>
          <p:cNvPr id="5123" name="Picture 3" descr="C:\Users\Светлана\Desktop\В РАБОТЕ\3C3A1113.JPG"/>
          <p:cNvPicPr>
            <a:picLocks noChangeAspect="1" noChangeArrowheads="1"/>
          </p:cNvPicPr>
          <p:nvPr/>
        </p:nvPicPr>
        <p:blipFill>
          <a:blip r:embed="rId4" cstate="print"/>
          <a:srcRect t="7102"/>
          <a:stretch>
            <a:fillRect/>
          </a:stretch>
        </p:blipFill>
        <p:spPr bwMode="auto">
          <a:xfrm>
            <a:off x="5715040" y="4487751"/>
            <a:ext cx="3357554" cy="1870207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85720" y="1214423"/>
            <a:ext cx="8715436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/>
          </a:p>
          <a:p>
            <a:pPr>
              <a:buFont typeface="Wingdings" pitchFamily="2" charset="2"/>
              <a:buChar char="Ø"/>
            </a:pPr>
            <a:endParaRPr lang="ru-RU" sz="1600" dirty="0" smtClean="0"/>
          </a:p>
          <a:p>
            <a:r>
              <a:rPr lang="ru-RU" sz="1600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сфере экономики:</a:t>
            </a:r>
          </a:p>
          <a:p>
            <a:pPr>
              <a:buFontTx/>
              <a:buChar char="-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Дальнейшее развитие экономического потенциала  территории, основу которой составляют объекты золотодобычи и связанные с ними вспомогательные производства. Сохраняющая тенденция  роста золотодобычи, связанная, прежде всего, с освоением рудных месторождений и имеющая дальнейшую перспективу с освоением месторождения «Сухой Лог» позволяет прогнозировать  создание новых рабочих мест, развитие инфраструктуры, в первую очередь транспортной, а следовательно, и дополнительные поступления в бюджет района.</a:t>
            </a:r>
          </a:p>
          <a:p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сфере управления:</a:t>
            </a:r>
          </a:p>
          <a:p>
            <a:pPr>
              <a:buFontTx/>
              <a:buChar char="-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Обеспечение социальной направленности бюджета – не менее 90%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от общих расходов бюджета направлять на содержание и мероприятия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социальной сферы (образование, культура, здравоохранение,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социальная политика, физическая культура и спорт, молодежная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политика).</a:t>
            </a:r>
          </a:p>
          <a:p>
            <a:pPr>
              <a:buFontTx/>
              <a:buChar char="-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Совершенствование механизмов частного партнерства.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Только посредством объединения усилий Администрации г. Бодайбо и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района и бизнес – структур возможно решить поставленные задачи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 реализовать социально-значимые для бодайбинцев проекты. </a:t>
            </a:r>
          </a:p>
          <a:p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сфере социальной политики:</a:t>
            </a:r>
          </a:p>
          <a:p>
            <a:pPr>
              <a:buFontTx/>
              <a:buChar char="-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Обеспечение роста заработной платы работникам бюджетной сферы.</a:t>
            </a:r>
          </a:p>
          <a:p>
            <a:pPr>
              <a:buFontTx/>
              <a:buChar char="-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Развитие материально-технической базы учреждений социальной сферы. </a:t>
            </a:r>
          </a:p>
          <a:p>
            <a:pPr>
              <a:buFontTx/>
              <a:buChar char="-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На строительство Мамаканской СОШ планируется направить  245,9 млн. руб.; на проведение капитальных и текущих ремонтов объектов муниципальной собственности -21,8 млн. руб.; на реконструкцию МКУ «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Культурно-досуговый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центр г. Бодайбо» -18,4 млн. руб.; на ремонтные работы в ДОЛ «Звездочка» - 4,6 млн. руб.</a:t>
            </a:r>
          </a:p>
          <a:p>
            <a:pPr>
              <a:buFontTx/>
              <a:buChar char="-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В рамках мероприятий проекта «Народные инициативы» в 2019 г. будет обустроена территория возле КДЦ (сквер Победы) для проведения городских и районных мероприятий.</a:t>
            </a:r>
          </a:p>
          <a:p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1400" dirty="0" smtClean="0"/>
          </a:p>
          <a:p>
            <a:pPr>
              <a:buFontTx/>
              <a:buChar char="-"/>
            </a:pPr>
            <a:endParaRPr lang="ru-RU" sz="1400" dirty="0" smtClean="0"/>
          </a:p>
          <a:p>
            <a:pPr>
              <a:buFontTx/>
              <a:buChar char="-"/>
            </a:pPr>
            <a:endParaRPr lang="ru-RU" sz="1400" dirty="0" smtClean="0"/>
          </a:p>
          <a:p>
            <a:endParaRPr lang="ru-RU" sz="14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28662" y="357166"/>
            <a:ext cx="8062938" cy="714380"/>
          </a:xfrm>
        </p:spPr>
        <p:txBody>
          <a:bodyPr>
            <a:normAutofit/>
          </a:bodyPr>
          <a:lstStyle/>
          <a:p>
            <a:pPr algn="ctr"/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ПЕРСПЕКТИВЫ </a:t>
            </a:r>
            <a:b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СОЦИАЛЬНО-ЭКОНОМИЧЕСКОГО РАЗВИТИЯ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357166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642910" y="1142985"/>
            <a:ext cx="82153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Целью социально-экономической политики является повышение качества жизни населения на основе обеспечения экономического роста территории, повышения эффективности системы управления, проведения эффективной социальной политики, дальнейшего развития инфраструктуры.     </a:t>
            </a:r>
          </a:p>
          <a:p>
            <a:pPr algn="ctr"/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достижения поставленной цели предстоит решить следующие основные задачи:</a:t>
            </a:r>
          </a:p>
        </p:txBody>
      </p:sp>
      <p:pic>
        <p:nvPicPr>
          <p:cNvPr id="2050" name="Picture 2" descr="C:\Users\Светлана\Desktop\В РАБОТЕ\Отчет мэра за 2018 год\image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3071810"/>
            <a:ext cx="3643338" cy="250033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357166"/>
            <a:ext cx="8062938" cy="642942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  МУНИЦИПАЛЬНОГО   образования </a:t>
            </a:r>
            <a:br>
              <a:rPr lang="ru-RU" sz="1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      г. Бодайбо   и    района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357166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6" name="Picture 2" descr="F:\Бодайбо и район\Город\Бодайбо (5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928934"/>
            <a:ext cx="8715436" cy="3571900"/>
          </a:xfrm>
          <a:prstGeom prst="rect">
            <a:avLst/>
          </a:prstGeom>
          <a:noFill/>
          <a:ln w="57150" cmpd="tri">
            <a:solidFill>
              <a:schemeClr val="tx2">
                <a:lumMod val="75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5286380" y="6540365"/>
            <a:ext cx="37147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          В презентации использованы фото Владимира Исаева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42844" y="928670"/>
            <a:ext cx="9001156" cy="592933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algn="just"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</a:t>
            </a:r>
          </a:p>
          <a:p>
            <a:pPr indent="0" algn="ctr">
              <a:buNone/>
            </a:pP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   В 2018 году на территории  МО  г. Бодайбо  и  района реализовывалось 11 муниципальных  программ, </a:t>
            </a:r>
          </a:p>
          <a:p>
            <a:pPr indent="0" algn="ctr">
              <a:buNone/>
            </a:pP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в структуре которых 14 подпрограмм.  Общий объем финансирования программ –</a:t>
            </a:r>
            <a:r>
              <a:rPr lang="ru-RU" sz="13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1 314,7 млн.руб.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что составило  </a:t>
            </a:r>
            <a:r>
              <a:rPr lang="ru-RU" sz="13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96,1%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в общем объеме расходов бюджета.</a:t>
            </a:r>
          </a:p>
          <a:p>
            <a:pPr>
              <a:buFont typeface="Wingdings" pitchFamily="2" charset="2"/>
              <a:buChar char="Ø"/>
            </a:pPr>
            <a:endParaRPr lang="ru-RU" sz="1400" b="1" i="1" dirty="0" smtClean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2643182"/>
            <a:ext cx="9001156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МП «Повышение качества управления муниципальными </a:t>
            </a:r>
          </a:p>
          <a:p>
            <a:pPr algn="just"/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финансами и муниципальным имуществом муниципального образования г. Бодайбо и  района»  на 2017-2020 г.г.</a:t>
            </a:r>
          </a:p>
          <a:p>
            <a:pPr algn="just"/>
            <a:endParaRPr lang="ru-RU" sz="1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МП «Строительство, реконструкция, капитальные и текущие ремонты</a:t>
            </a:r>
          </a:p>
          <a:p>
            <a:pPr algn="just"/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объектов муниципальной собственности МО г. Бодайбо и района» на 2015-2020 г.г.</a:t>
            </a:r>
          </a:p>
          <a:p>
            <a:pPr algn="just"/>
            <a:endParaRPr lang="ru-RU" sz="1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МП «Развитие территории муниципального образования г. Бодайбо  и  района» </a:t>
            </a:r>
          </a:p>
          <a:p>
            <a:pPr algn="just"/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на 2015-2021 г.г.</a:t>
            </a:r>
          </a:p>
          <a:p>
            <a:pPr algn="just"/>
            <a:endParaRPr lang="ru-RU" sz="1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МП «Развитие системы образования Бодайбинского района»  на 2015-2020 г.г.</a:t>
            </a:r>
          </a:p>
          <a:p>
            <a:pPr algn="just"/>
            <a:endParaRPr lang="ru-RU" sz="1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МП «Развитие культуры  Бодайбинского района» на 2015-2020 г.г.</a:t>
            </a:r>
          </a:p>
          <a:p>
            <a:pPr algn="just"/>
            <a:endParaRPr lang="ru-RU" sz="1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МП «Развитие молодежной политики в Бодайбинском районе» на 2015-2020 г.г.</a:t>
            </a:r>
          </a:p>
          <a:p>
            <a:pPr algn="just"/>
            <a:endParaRPr lang="ru-RU" sz="1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Профилактика социально-значимых заболеваний на территории Бодайбинского района на 2018 – 2020 г.г.</a:t>
            </a:r>
          </a:p>
          <a:p>
            <a:pPr algn="just"/>
            <a:endParaRPr lang="ru-RU" sz="1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МП «Молодым семьям – доступное жилье» на 2015 – 2020 г.г.</a:t>
            </a:r>
          </a:p>
          <a:p>
            <a:endParaRPr lang="ru-RU" sz="1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МП «Развитие физической культуры и спорта в Бодайбинском районе»  на 2015-2020   г.г.</a:t>
            </a:r>
          </a:p>
          <a:p>
            <a:endParaRPr lang="ru-RU" sz="1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МП «Семья и дети Бодайбинского района» на 2016-2020 г.г.</a:t>
            </a:r>
          </a:p>
          <a:p>
            <a:endParaRPr lang="ru-RU" sz="1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85728"/>
            <a:ext cx="7777186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 ИТОГИ 2018 ГОДА -                                                               программно-целевое планирование</a:t>
            </a:r>
            <a:endParaRPr lang="ru-RU" sz="2000" b="1" cap="none" dirty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428596" y="1285860"/>
            <a:ext cx="5143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100" dirty="0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214282" y="1057485"/>
            <a:ext cx="871543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 2018 году Администрация  г. Бодайбо и района, используя положительный опыт предыдущих лет, продолжила планирование и  формирование бюджета на основе программно-целевого метода, что обеспечивает долгосрочную сбалансированность и устойчивость бюджета, повышает качество управления муниципальными финансами.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400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Светлана\Desktop\Город\image (43).jpg"/>
          <p:cNvPicPr>
            <a:picLocks noChangeAspect="1" noChangeArrowheads="1"/>
          </p:cNvPicPr>
          <p:nvPr/>
        </p:nvPicPr>
        <p:blipFill>
          <a:blip r:embed="rId3"/>
          <a:srcRect t="18751" r="5375" b="22319"/>
          <a:stretch>
            <a:fillRect/>
          </a:stretch>
        </p:blipFill>
        <p:spPr bwMode="auto">
          <a:xfrm>
            <a:off x="5957928" y="3214686"/>
            <a:ext cx="3043228" cy="2143140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715304" cy="571504"/>
          </a:xfrm>
          <a:noFill/>
          <a:effectLst/>
        </p:spPr>
        <p:txBody>
          <a:bodyPr>
            <a:noAutofit/>
          </a:bodyPr>
          <a:lstStyle/>
          <a:p>
            <a:pPr algn="ctr"/>
            <a:r>
              <a:rPr lang="ru-RU" sz="25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5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НАСЕЛЕНИЕ</a:t>
            </a:r>
            <a:br>
              <a:rPr lang="ru-RU" sz="25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500" b="1" cap="none" dirty="0" smtClean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142844" y="1214422"/>
          <a:ext cx="4214842" cy="2571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14291"/>
            <a:ext cx="571504" cy="72285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aphicFrame>
        <p:nvGraphicFramePr>
          <p:cNvPr id="9" name="Содержимое 6"/>
          <p:cNvGraphicFramePr>
            <a:graphicFrameLocks noGrp="1"/>
          </p:cNvGraphicFramePr>
          <p:nvPr>
            <p:ph sz="half" idx="2"/>
          </p:nvPr>
        </p:nvGraphicFramePr>
        <p:xfrm>
          <a:off x="4857752" y="1071547"/>
          <a:ext cx="4071966" cy="2714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Содержимое 7"/>
          <p:cNvGraphicFramePr>
            <a:graphicFrameLocks/>
          </p:cNvGraphicFramePr>
          <p:nvPr/>
        </p:nvGraphicFramePr>
        <p:xfrm>
          <a:off x="285720" y="4214818"/>
          <a:ext cx="3714776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58" y="2071678"/>
            <a:ext cx="400711" cy="50683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3707904" y="3786190"/>
            <a:ext cx="5328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городе Бодайбо проживает 12 609 чел., или 71% от общей численности населения района. Более 70% лиц трудоспособного возраста составляет население старше 35 лет. </a:t>
            </a:r>
          </a:p>
          <a:p>
            <a:pPr algn="ct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01024" y="4941168"/>
            <a:ext cx="1142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Торжественное мероприятие, </a:t>
            </a:r>
          </a:p>
          <a:p>
            <a:pPr algn="ctr"/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посвященное </a:t>
            </a:r>
          </a:p>
          <a:p>
            <a:pPr algn="ctr"/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чествованию супружеских пар, проживших в браке </a:t>
            </a:r>
          </a:p>
          <a:p>
            <a:pPr algn="ctr"/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50 и более лет</a:t>
            </a:r>
            <a:endParaRPr lang="ru-RU" sz="1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Светлана\Desktop\В РАБОТЕ\Отчет мэра за 2018 год\Изображение 091.jpg"/>
          <p:cNvPicPr>
            <a:picLocks noChangeAspect="1" noChangeArrowheads="1"/>
          </p:cNvPicPr>
          <p:nvPr/>
        </p:nvPicPr>
        <p:blipFill>
          <a:blip r:embed="rId8" cstate="print"/>
          <a:srcRect t="9104" b="5928"/>
          <a:stretch>
            <a:fillRect/>
          </a:stretch>
        </p:blipFill>
        <p:spPr bwMode="auto">
          <a:xfrm>
            <a:off x="4214810" y="4572008"/>
            <a:ext cx="3714776" cy="207170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89212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571504"/>
          </a:xfrm>
        </p:spPr>
        <p:txBody>
          <a:bodyPr>
            <a:normAutofit/>
          </a:bodyPr>
          <a:lstStyle/>
          <a:p>
            <a:pPr algn="ctr"/>
            <a:r>
              <a:rPr lang="ru-RU" sz="1800" b="1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ЗАНЯТОСТЬ  И УРОВЕНЬ ЖИЗНИ  НАСЕЛЕНИЯ</a:t>
            </a:r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idx="1"/>
          </p:nvPr>
        </p:nvGraphicFramePr>
        <p:xfrm>
          <a:off x="142844" y="2214554"/>
          <a:ext cx="3714776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14290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85720" y="1214422"/>
            <a:ext cx="3286148" cy="5000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 ЭКОНОМИКЕ  РАЙОНА  ЗАНЯТО                        15, 4 ТЫС. ЧЕЛОВЕК</a:t>
            </a:r>
          </a:p>
          <a:p>
            <a:pPr algn="ctr"/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14282" y="6072206"/>
            <a:ext cx="8572560" cy="642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Уровень безработицы в Бодайбинском  районе самый низкий в Иркутской области – 0,8% (областной показатель 1,1%)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00496" y="1214422"/>
            <a:ext cx="485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СРЕДНЕМЕСЯЧНАЯ ЗАРАБОТНАЯ ПЛАТА 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 БОДАЙБИНСКОМУ РАЙОНУ,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00562" y="1928802"/>
            <a:ext cx="1143008" cy="2857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429520" y="1928802"/>
            <a:ext cx="1143008" cy="2857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трелка вправо 12"/>
          <p:cNvSpPr/>
          <p:nvPr/>
        </p:nvSpPr>
        <p:spPr>
          <a:xfrm>
            <a:off x="5786446" y="1928802"/>
            <a:ext cx="1571636" cy="714380"/>
          </a:xfrm>
          <a:prstGeom prst="rightArrow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500562" y="2214554"/>
            <a:ext cx="1143008" cy="428628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429520" y="2214554"/>
            <a:ext cx="1143008" cy="428628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0" y="1571613"/>
            <a:ext cx="107157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2017 год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500958" y="1857364"/>
            <a:ext cx="107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2018 год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2000" y="2285992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74 393,9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29520" y="2285992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77 279,4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143372" y="2857496"/>
            <a:ext cx="4857784" cy="243143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3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Заработная плата по отраслям экономической деятельности:</a:t>
            </a:r>
          </a:p>
          <a:p>
            <a:r>
              <a:rPr lang="ru-RU" sz="13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золотодобыча 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91 173,3 руб.  </a:t>
            </a:r>
          </a:p>
          <a:p>
            <a:pPr>
              <a:buFontTx/>
              <a:buChar char="-"/>
            </a:pP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строительство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7 551,2 руб.</a:t>
            </a:r>
          </a:p>
          <a:p>
            <a:pPr>
              <a:buFontTx/>
              <a:buChar char="-"/>
            </a:pP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транспорт и связь                                            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52 185,5 руб.</a:t>
            </a:r>
          </a:p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</a:t>
            </a:r>
          </a:p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воды 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47 217,4 руб.</a:t>
            </a:r>
          </a:p>
          <a:p>
            <a:pPr>
              <a:buFontTx/>
              <a:buChar char="-"/>
            </a:pP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обрабатывающие производства                    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41 315,1 руб. </a:t>
            </a:r>
          </a:p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37 660,0 руб.</a:t>
            </a:r>
          </a:p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здравоохранение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39 112,3 руб.</a:t>
            </a:r>
          </a:p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культура   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39 836,2 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57166"/>
            <a:ext cx="8686800" cy="571504"/>
          </a:xfrm>
        </p:spPr>
        <p:txBody>
          <a:bodyPr>
            <a:normAutofit/>
          </a:bodyPr>
          <a:lstStyle/>
          <a:p>
            <a:r>
              <a:rPr lang="ru-RU" sz="1600" cap="none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18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РАЗВИТИЕ ЭКОНОМИЧЕСКОГО ПОТЕНЦИАЛА</a:t>
            </a:r>
            <a:endParaRPr lang="ru-RU" sz="1800" b="1" cap="none" dirty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285720" y="1214422"/>
          <a:ext cx="4429156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064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aphicFrame>
        <p:nvGraphicFramePr>
          <p:cNvPr id="9" name="Содержимое 7"/>
          <p:cNvGraphicFramePr>
            <a:graphicFrameLocks/>
          </p:cNvGraphicFramePr>
          <p:nvPr/>
        </p:nvGraphicFramePr>
        <p:xfrm>
          <a:off x="5429256" y="1214422"/>
          <a:ext cx="3500462" cy="2574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l="13235"/>
          <a:stretch>
            <a:fillRect/>
          </a:stretch>
        </p:blipFill>
        <p:spPr bwMode="auto">
          <a:xfrm>
            <a:off x="4994562" y="3714752"/>
            <a:ext cx="4041934" cy="2954608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07504" y="4000504"/>
            <a:ext cx="4821686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В 2017 году состоялся аукцион на разработку месторождения Сухой Лог в Бодайбинском районе. Стоимость лота составила 9 млрд. 406 млн. руб. Победителем стало совместное предприятие госкорпорации «Ростех» и золотодобывающей компании «Полюс» - ООО «СЛ Золото». 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В настоящее время завершен процесс подготовки предварительных технико-экономических расчетов, ведется подготовка к активным   буровым и проектным работам будущего горно-обогатительного комбината. 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Запуск производства планируется в 2026 году. В год ожидается добывать около 50 тонн золота.</a:t>
            </a:r>
          </a:p>
          <a:p>
            <a:pPr algn="just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2018 год\Итоги года. Комсомолка. Юмашев о Семьянских\Бодайбо. Лензолото. Соцпартнерство\Изображение 024.jpg"/>
          <p:cNvPicPr>
            <a:picLocks noChangeAspect="1" noChangeArrowheads="1"/>
          </p:cNvPicPr>
          <p:nvPr/>
        </p:nvPicPr>
        <p:blipFill>
          <a:blip r:embed="rId2" cstate="print"/>
          <a:srcRect l="10439" t="25354" r="21231" b="13607"/>
          <a:stretch>
            <a:fillRect/>
          </a:stretch>
        </p:blipFill>
        <p:spPr bwMode="auto">
          <a:xfrm>
            <a:off x="428596" y="4643446"/>
            <a:ext cx="3714776" cy="2071702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686800" cy="928694"/>
          </a:xfrm>
        </p:spPr>
        <p:txBody>
          <a:bodyPr>
            <a:normAutofit/>
          </a:bodyPr>
          <a:lstStyle/>
          <a:p>
            <a:pPr algn="ctr"/>
            <a:r>
              <a:rPr lang="ru-RU" sz="18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РАЗВИТИЕ ЭКОНОМИЧЕСКОГО ПОТЕНЦИАЛА</a:t>
            </a:r>
            <a:endParaRPr lang="ru-RU" sz="1800" b="1" cap="none" dirty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064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aphicFrame>
        <p:nvGraphicFramePr>
          <p:cNvPr id="15" name="Содержимое 14"/>
          <p:cNvGraphicFramePr>
            <a:graphicFrameLocks noGrp="1"/>
          </p:cNvGraphicFramePr>
          <p:nvPr>
            <p:ph idx="1"/>
          </p:nvPr>
        </p:nvGraphicFramePr>
        <p:xfrm>
          <a:off x="214282" y="1285860"/>
          <a:ext cx="464347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000100" y="1928802"/>
            <a:ext cx="9286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22,6 т.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3108" y="1928802"/>
            <a:ext cx="9286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22,9 т.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357554" y="1857364"/>
            <a:ext cx="8572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24,8 т.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572000" y="4286256"/>
            <a:ext cx="4429156" cy="242889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900" b="1" i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4714876" y="4429133"/>
            <a:ext cx="4143404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протяжении многих лет Администрацией г. Бодайбо и района проводится работа по заключению и реализации Соглашений о социально-экономическом партнерстве. </a:t>
            </a: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результатам мониторинга муниципальных образований Иркутской области сумма средств на социальные мероприятия в расчете на одного жителя Бодайбинского района составила 1380 рублей. В области эта цифра составляет 205 рублей. 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5" cstate="print"/>
          <a:srcRect b="15000"/>
          <a:stretch>
            <a:fillRect/>
          </a:stretch>
        </p:blipFill>
        <p:spPr bwMode="auto">
          <a:xfrm>
            <a:off x="4615764" y="1214422"/>
            <a:ext cx="4352529" cy="2786082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642942"/>
          </a:xfrm>
        </p:spPr>
        <p:txBody>
          <a:bodyPr>
            <a:normAutofit/>
          </a:bodyPr>
          <a:lstStyle/>
          <a:p>
            <a:r>
              <a:rPr lang="ru-RU" sz="1600" b="1" cap="none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ПОДДЕРЖКА МАЛОГО И СРЕДНЕГО ПРЕДПРИНИМАТЕЛЬСТВА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85728"/>
            <a:ext cx="594518" cy="75196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0" y="2071678"/>
          <a:ext cx="5072066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57158" y="1142984"/>
            <a:ext cx="86439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сфере малого и среднего бизнеса осуществляют деятельность около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1,8 тыс. чел.,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11%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от общей численности занятых в экономике района.</a:t>
            </a:r>
          </a:p>
          <a:p>
            <a:pPr algn="ctr">
              <a:buNone/>
            </a:pPr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00628" y="1857364"/>
            <a:ext cx="38576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Зарегистрировано 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164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индивидуальных предпринимателя, имеющих наемных работников и 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609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индивидуальных предпринимателей, 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производящих выплат и иных вознаграждений физическим лицам </a:t>
            </a:r>
          </a:p>
        </p:txBody>
      </p:sp>
      <p:pic>
        <p:nvPicPr>
          <p:cNvPr id="28674" name="Picture 2" descr="http://www.juristu.su/uploads/posts/2014-04/1397471129_krayuha1bi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3357562"/>
            <a:ext cx="4082172" cy="2714644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0" name="Picture 3" descr="E:\2016\Пищевик 07,06\LEX_3894.JPG"/>
          <p:cNvPicPr>
            <a:picLocks noChangeAspect="1" noChangeArrowheads="1"/>
          </p:cNvPicPr>
          <p:nvPr/>
        </p:nvPicPr>
        <p:blipFill>
          <a:blip r:embed="rId5" cstate="print"/>
          <a:srcRect l="24825"/>
          <a:stretch>
            <a:fillRect/>
          </a:stretch>
        </p:blipFill>
        <p:spPr bwMode="auto">
          <a:xfrm>
            <a:off x="7341582" y="5143512"/>
            <a:ext cx="1681756" cy="1549367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Другая 7">
      <a:dk1>
        <a:srgbClr val="640000"/>
      </a:dk1>
      <a:lt1>
        <a:srgbClr val="F7FDBF"/>
      </a:lt1>
      <a:dk2>
        <a:srgbClr val="971F03"/>
      </a:dk2>
      <a:lt2>
        <a:srgbClr val="FEF7C1"/>
      </a:lt2>
      <a:accent1>
        <a:srgbClr val="F0A22E"/>
      </a:accent1>
      <a:accent2>
        <a:srgbClr val="9DE1F1"/>
      </a:accent2>
      <a:accent3>
        <a:srgbClr val="B58B80"/>
      </a:accent3>
      <a:accent4>
        <a:srgbClr val="49BEED"/>
      </a:accent4>
      <a:accent5>
        <a:srgbClr val="1048A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15411</TotalTime>
  <Words>7295</Words>
  <Application>Microsoft Office PowerPoint</Application>
  <PresentationFormat>Экран (4:3)</PresentationFormat>
  <Paragraphs>994</Paragraphs>
  <Slides>38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Трек</vt:lpstr>
      <vt:lpstr>              Администрация   МУНИЦИПАЛЬНОГО   образования                     г. Бодайбо   и    района</vt:lpstr>
      <vt:lpstr>                                     ОСНОВНЫЕ  ИТОГИ 2018 ГОДА </vt:lpstr>
      <vt:lpstr>                 ОСНОВНЫЕ  ИТОГИ 2018 ГОДА             наиболее  значимые  результаты  работы  Администрации  г. Бодайбо  и района  в 2018 г.    по  решению вопросов  местного  значения              </vt:lpstr>
      <vt:lpstr>ОСНОВНЫЕ  ИТОГИ 2018 ГОДА -                                                               программно-целевое планирование</vt:lpstr>
      <vt:lpstr> НАСЕЛЕНИЕ </vt:lpstr>
      <vt:lpstr>  ЗАНЯТОСТЬ  И УРОВЕНЬ ЖИЗНИ  НАСЕЛЕНИЯ</vt:lpstr>
      <vt:lpstr>                            РАЗВИТИЕ ЭКОНОМИЧЕСКОГО ПОТЕНЦИАЛА</vt:lpstr>
      <vt:lpstr>РАЗВИТИЕ ЭКОНОМИЧЕСКОГО ПОТЕНЦИАЛА</vt:lpstr>
      <vt:lpstr>                        ПОДДЕРЖКА МАЛОГО И СРЕДНЕГО ПРЕДПРИНИМАТЕЛЬСТВА</vt:lpstr>
      <vt:lpstr>         РЕСУРСЫ ТЕРРИТОРИИ Муниципальная собственность и земельные ресурсы</vt:lpstr>
      <vt:lpstr> РЕСУРСЫ ТЕРРИТОРИИ Муниципальная собственность и земельные ресурсы</vt:lpstr>
      <vt:lpstr>ФИНАНСОВЫЕ РЕСУРСЫ</vt:lpstr>
      <vt:lpstr>МУНИЦИПАЛЬНЫЕ ЗАКУПКИ</vt:lpstr>
      <vt:lpstr>СОЦИАЛЬНАЯ СФЕРА. ОБРАЗОВАНИЕ</vt:lpstr>
      <vt:lpstr>СОЦИАЛЬНАЯ СФЕРА. ОБРАЗОВАНИЕ</vt:lpstr>
      <vt:lpstr> СОЦИАЛЬНАЯ СФЕРА.  ДОШКОЛЬНОЕ ОБРАЗОВАНИЕ </vt:lpstr>
      <vt:lpstr> СОЦИАЛЬНАЯ СФЕРА. ОБЩЕЕ ОБРАЗОВАНИЕ</vt:lpstr>
      <vt:lpstr>                         СОЦИАЛЬНАЯ СФЕРА. ДОПОЛНИТЕЛЬНОЕ ОБРАЗОВАНИЕ</vt:lpstr>
      <vt:lpstr>СОЦИАЛЬНАЯ СФЕРА.  ОРГАНИЗАЦИЯ ЛЕТНЕГО ОТДЫХА И ЗАНЯТОСТИ ДЕТЕЙ</vt:lpstr>
      <vt:lpstr>СОЦИАЛЬНАЯ СФЕРА. КУЛЬТУРА</vt:lpstr>
      <vt:lpstr>СОЦИАЛЬНАЯ СФЕРА. КУЛЬТУРА</vt:lpstr>
      <vt:lpstr> СОЦИАЛЬНАЯ СФЕРА. КУЛЬТУРА</vt:lpstr>
      <vt:lpstr>                   СОЦИАЛЬНАЯ СФЕРА. КУЛЬТУРА</vt:lpstr>
      <vt:lpstr>              СОЦИАЛЬНАЯ СФЕРА. ФИЗИЧЕСКАЯ КУЛЬТУРА И СПОРТ                     </vt:lpstr>
      <vt:lpstr> СОЦИАЛЬНАЯ СФЕРА. МОЛОДЕЖНАЯ  ПОЛИТИКА </vt:lpstr>
      <vt:lpstr>СОЦИАЛЬНАЯ СФЕРА. ЗДРАВООХРАНЕНИЕ</vt:lpstr>
      <vt:lpstr>МЕРЫ СОЦИАЛЬНОЙ ПОДДЕРЖКИ РАБОТНИКОВ БЮДЖЕТНОЙ СФЕРЫ ДЛЯ ПРИВЛЕЧЕНИЯ И СОХРАНЕНИЯ КАДРОВ В РАЙОНЕ</vt:lpstr>
      <vt:lpstr>СОЦИАЛЬНАЯ  ПОДДЕРЖКА  И СОЦИАЛЬНАЯ  ЗАЩИТА  НАСЕЛЕНИЯ</vt:lpstr>
      <vt:lpstr>СОЦИАЛЬНАЯ  ПОДДЕРЖКА  И СОЦИАЛЬНАЯ  ЗАЩИТА  НАСЕЛЕНИЯ</vt:lpstr>
      <vt:lpstr>              ИНЖЕНЕРНАЯ ИНФРАСТРУКТУРА. ЖИЛИЩНО-КОММУНАЛЬНОЕ ХОЗЯЙСТВО</vt:lpstr>
      <vt:lpstr>РАЗВИТИЕ ИНФРАСТРУКТУРЫ</vt:lpstr>
      <vt:lpstr>РАЗВИТИЕ ИНФРАСТРУКТУРЫ</vt:lpstr>
      <vt:lpstr>              ОБЕСПЕЧЕНИЕ ТРАНСПОРТНОЙ ДОСТУПНОСТИ</vt:lpstr>
      <vt:lpstr>  СОЦИАЛЬНО –ЭКОНОМИЧЕСКОЕ СОТРУДНИЧЕСТВО</vt:lpstr>
      <vt:lpstr>  СОЦИАЛЬНО –ЭКОНОМИЧЕСКОЕ СОТРУДНИЧЕСТВО</vt:lpstr>
      <vt:lpstr>ОСНОВНЫЕ ПРОБЛЕМЫ СОЦИАЛЬНО-ЭКОНОМИЧЕСКОГО РАЗВИТИЯ</vt:lpstr>
      <vt:lpstr>ПЕРСПЕКТИВЫ  СОЦИАЛЬНО-ЭКОНОМИЧЕСКОГО РАЗВИТИЯ</vt:lpstr>
      <vt:lpstr>Администрация   МУНИЦИПАЛЬНОГО   образования         г. Бодайбо   и    района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Nerush</dc:creator>
  <cp:lastModifiedBy>Светлана</cp:lastModifiedBy>
  <cp:revision>1863</cp:revision>
  <dcterms:created xsi:type="dcterms:W3CDTF">2016-03-30T14:33:57Z</dcterms:created>
  <dcterms:modified xsi:type="dcterms:W3CDTF">2019-04-11T06:04:31Z</dcterms:modified>
</cp:coreProperties>
</file>