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3" r:id="rId3"/>
    <p:sldId id="262" r:id="rId4"/>
    <p:sldId id="260" r:id="rId5"/>
    <p:sldId id="265" r:id="rId6"/>
    <p:sldId id="268" r:id="rId7"/>
    <p:sldId id="267" r:id="rId8"/>
    <p:sldId id="266" r:id="rId9"/>
    <p:sldId id="264" r:id="rId10"/>
    <p:sldId id="279" r:id="rId11"/>
    <p:sldId id="281" r:id="rId12"/>
    <p:sldId id="282" r:id="rId13"/>
    <p:sldId id="283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3" r:id="rId22"/>
    <p:sldId id="294" r:id="rId23"/>
    <p:sldId id="295" r:id="rId24"/>
    <p:sldId id="296" r:id="rId25"/>
    <p:sldId id="309" r:id="rId26"/>
    <p:sldId id="297" r:id="rId27"/>
    <p:sldId id="298" r:id="rId28"/>
    <p:sldId id="299" r:id="rId29"/>
    <p:sldId id="303" r:id="rId30"/>
    <p:sldId id="300" r:id="rId31"/>
    <p:sldId id="301" r:id="rId32"/>
    <p:sldId id="305" r:id="rId33"/>
    <p:sldId id="306" r:id="rId34"/>
    <p:sldId id="307" r:id="rId35"/>
    <p:sldId id="308" r:id="rId36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23200"/>
    <a:srgbClr val="705500"/>
    <a:srgbClr val="7E6000"/>
    <a:srgbClr val="FFFAE7"/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84583" autoAdjust="0"/>
  </p:normalViewPr>
  <p:slideViewPr>
    <p:cSldViewPr>
      <p:cViewPr varScale="1">
        <p:scale>
          <a:sx n="76" d="100"/>
          <a:sy n="76" d="100"/>
        </p:scale>
        <p:origin x="-9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rgbClr val="7055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lang="ru-RU" sz="1200" b="1" i="0" u="none" strike="noStrike" kern="1200" baseline="0" dirty="0" smtClean="0">
                <a:solidFill>
                  <a:srgbClr val="4232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3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4277</c:v>
                </c:pt>
                <c:pt idx="1">
                  <c:v>16220</c:v>
                </c:pt>
              </c:numCache>
            </c:numRef>
          </c:val>
        </c:ser>
        <c:dLbls/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933E-2"/>
          <c:y val="0.86272314757156165"/>
          <c:w val="0.92601606776584156"/>
          <c:h val="0.10889692290347733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accent2">
        <a:lumMod val="20000"/>
        <a:lumOff val="80000"/>
      </a:schemeClr>
    </a:solidFill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2620084148892349"/>
          <c:y val="0"/>
        </c:manualLayout>
      </c:layout>
    </c:title>
    <c:plotArea>
      <c:layout>
        <c:manualLayout>
          <c:layoutTarget val="inner"/>
          <c:xMode val="edge"/>
          <c:yMode val="edge"/>
          <c:x val="5.2383399129402183E-4"/>
          <c:y val="0.26631443583289777"/>
          <c:w val="0.99947613694653326"/>
          <c:h val="0.5441646624078498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1695906432748536E-2"/>
                  <c:y val="-4.20904992132087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19 438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479532163743424E-3"/>
                  <c:y val="-3.367239937056529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233918128654755E-2"/>
                  <c:y val="-3.92844659323255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619883040935999E-3"/>
                  <c:y val="-4.489653249408791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7719298245613024E-3"/>
                  <c:y val="-6.173273217936903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г.</c:v>
                </c:pt>
                <c:pt idx="1">
                  <c:v>2017 г.</c:v>
                </c:pt>
                <c:pt idx="2">
                  <c:v>2018г.</c:v>
                </c:pt>
                <c:pt idx="3">
                  <c:v>2019 г.</c:v>
                </c:pt>
                <c:pt idx="4">
                  <c:v>2020 г.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19438</c:v>
                </c:pt>
                <c:pt idx="1">
                  <c:v>18391</c:v>
                </c:pt>
                <c:pt idx="2">
                  <c:v>17717</c:v>
                </c:pt>
                <c:pt idx="3">
                  <c:v>17605</c:v>
                </c:pt>
                <c:pt idx="4">
                  <c:v>16969</c:v>
                </c:pt>
              </c:numCache>
            </c:numRef>
          </c:val>
        </c:ser>
        <c:dLbls/>
        <c:marker val="1"/>
        <c:axId val="109115648"/>
        <c:axId val="103084032"/>
      </c:lineChart>
      <c:catAx>
        <c:axId val="109115648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sz="11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3084032"/>
        <c:crosses val="autoZero"/>
        <c:auto val="1"/>
        <c:lblAlgn val="ctr"/>
        <c:lblOffset val="100"/>
      </c:catAx>
      <c:valAx>
        <c:axId val="10308403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1"/>
        <c:majorTickMark val="none"/>
        <c:tickLblPos val="none"/>
        <c:crossAx val="10911564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 УСЛУГ </a:t>
            </a: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</a:t>
            </a:r>
            <a:endParaRPr lang="ru-RU" sz="1200" b="1" i="0" u="none" strike="noStrike" kern="1200" baseline="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spPr>
        <a:noFill/>
      </c:spPr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432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376486999368534E-2"/>
                  <c:y val="-0.29510904560598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89746.1</c:v>
                </c:pt>
                <c:pt idx="1">
                  <c:v>92795.8</c:v>
                </c:pt>
                <c:pt idx="2">
                  <c:v>129876.2</c:v>
                </c:pt>
              </c:numCache>
            </c:numRef>
          </c:val>
        </c:ser>
        <c:dLbls/>
        <c:gapWidth val="55"/>
        <c:gapDepth val="55"/>
        <c:shape val="box"/>
        <c:axId val="111930368"/>
        <c:axId val="111936256"/>
        <c:axId val="0"/>
      </c:bar3DChart>
      <c:catAx>
        <c:axId val="11193036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1936256"/>
        <c:crosses val="autoZero"/>
        <c:auto val="1"/>
        <c:lblAlgn val="ctr"/>
        <c:lblOffset val="100"/>
      </c:catAx>
      <c:valAx>
        <c:axId val="111936256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19303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FFC000"/>
                </a:solidFill>
              </a:defRPr>
            </a:pPr>
            <a:r>
              <a:rPr lang="ru-RU" sz="1400" b="1" i="0" u="none" strike="noStrike" kern="1200" baseline="0" dirty="0" smtClean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331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6086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812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10,9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10,</a:t>
                    </a:r>
                    <a:r>
                      <a:rPr lang="ru-RU" baseline="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2</a:t>
                    </a:r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 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085259514975982E-2"/>
                  <c:y val="-5.38716768174491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a:t>9,7т.</a:t>
                    </a:r>
                    <a:endParaRPr lang="ru-RU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10.9</c:v>
                </c:pt>
                <c:pt idx="1">
                  <c:v>10.200000000000001</c:v>
                </c:pt>
                <c:pt idx="2">
                  <c:v>9.7000000000000011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14,9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15,5 т.</a:t>
                    </a:r>
                    <a:endParaRPr lang="ru-RU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13.9</c:v>
                </c:pt>
                <c:pt idx="1">
                  <c:v>14.9</c:v>
                </c:pt>
                <c:pt idx="2">
                  <c:v>15.5</c:v>
                </c:pt>
              </c:numCache>
            </c:numRef>
          </c:val>
        </c:ser>
        <c:dLbls/>
        <c:gapWidth val="75"/>
        <c:shape val="cylinder"/>
        <c:axId val="111996288"/>
        <c:axId val="112006656"/>
        <c:axId val="0"/>
      </c:bar3DChart>
      <c:catAx>
        <c:axId val="11199628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6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006656"/>
        <c:crosses val="autoZero"/>
        <c:auto val="1"/>
        <c:lblAlgn val="ctr"/>
        <c:lblOffset val="100"/>
      </c:catAx>
      <c:valAx>
        <c:axId val="112006656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111996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69808785240361E-2"/>
          <c:y val="0.81149031724039622"/>
          <c:w val="0.94003988396608573"/>
          <c:h val="0.11136137577009647"/>
        </c:manualLayout>
      </c:layout>
      <c:txPr>
        <a:bodyPr/>
        <a:lstStyle/>
        <a:p>
          <a:pPr>
            <a:defRPr sz="14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В БЮДЖЕТ </a:t>
            </a:r>
            <a:r>
              <a:rPr lang="ru-RU" sz="12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(МЛН.РУБ.) </a:t>
            </a:r>
            <a:endParaRPr lang="ru-RU" sz="1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151888878204449"/>
          <c:y val="2.494575716005488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</c:v>
                </c:pt>
              </c:strCache>
            </c:strRef>
          </c:tx>
          <c:dLbls>
            <c:dLbl>
              <c:idx val="0"/>
              <c:layout>
                <c:manualLayout>
                  <c:x val="-2.7966279465603358E-2"/>
                  <c:y val="1.31896735972315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355,9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92910518864336E-2"/>
                  <c:y val="-2.5792524456733784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889695835243665E-2"/>
                  <c:y val="2.06280628622796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852485858035729E-2"/>
                  <c:y val="-3.0090285749004892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1355.9</c:v>
                </c:pt>
                <c:pt idx="1">
                  <c:v>778.2</c:v>
                </c:pt>
                <c:pt idx="2">
                  <c:v>686.9</c:v>
                </c:pt>
                <c:pt idx="3">
                  <c:v>577.70000000000005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</c:v>
                </c:pt>
              </c:strCache>
            </c:strRef>
          </c:tx>
          <c:dLbls>
            <c:dLbl>
              <c:idx val="0"/>
              <c:layout>
                <c:manualLayout>
                  <c:x val="2.4318183939113978E-2"/>
                  <c:y val="-2.55947240605265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1 450,3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5239094861497034E-3"/>
                  <c:y val="-2.424225456785159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217546704125006E-2"/>
                  <c:y val="8.8700486657712597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1450.3</c:v>
                </c:pt>
                <c:pt idx="1">
                  <c:v>845.1</c:v>
                </c:pt>
                <c:pt idx="2">
                  <c:v>740.9</c:v>
                </c:pt>
                <c:pt idx="3">
                  <c:v>605.20000000000005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</c:v>
                </c:pt>
              </c:strCache>
            </c:strRef>
          </c:tx>
          <c:dLbls>
            <c:dLbl>
              <c:idx val="0"/>
              <c:layout>
                <c:manualLayout>
                  <c:x val="8.5229234589519032E-2"/>
                  <c:y val="5.58888790782180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423200"/>
                        </a:solidFill>
                      </a:rPr>
                      <a:t>1483,7</a:t>
                    </a:r>
                    <a:endParaRPr lang="en-US" dirty="0">
                      <a:solidFill>
                        <a:srgbClr val="423200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185314031301492E-2"/>
                  <c:y val="-2.424240975800950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51703088235831E-2"/>
                  <c:y val="-2.394674146915046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4040982532334733E-2"/>
                  <c:y val="8.8700486657712597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564,2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rgbClr val="4232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1483.7</c:v>
                </c:pt>
                <c:pt idx="1">
                  <c:v>919.5</c:v>
                </c:pt>
                <c:pt idx="2">
                  <c:v>824.2</c:v>
                </c:pt>
                <c:pt idx="3">
                  <c:v>605.20000000000005</c:v>
                </c:pt>
              </c:numCache>
            </c:numRef>
          </c:val>
        </c:ser>
        <c:dLbls/>
        <c:shape val="box"/>
        <c:axId val="126166528"/>
        <c:axId val="126168064"/>
        <c:axId val="0"/>
      </c:bar3DChart>
      <c:catAx>
        <c:axId val="126166528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168064"/>
        <c:crosses val="autoZero"/>
        <c:auto val="1"/>
        <c:lblAlgn val="ctr"/>
        <c:lblOffset val="100"/>
      </c:catAx>
      <c:valAx>
        <c:axId val="126168064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sz="1200" b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166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41982088744646"/>
          <c:y val="0.84995350826456861"/>
          <c:w val="0.72271556357092515"/>
          <c:h val="6.4612492427596993E-2"/>
        </c:manualLayout>
      </c:layout>
      <c:txPr>
        <a:bodyPr/>
        <a:lstStyle/>
        <a:p>
          <a:pPr>
            <a:defRPr sz="1200" b="1">
              <a:solidFill>
                <a:srgbClr val="4232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9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aseline="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В ВОЗРАСТЕ                                  ОТ 14 ДО 30 ЛЕТ </a:t>
            </a:r>
            <a:r>
              <a:rPr lang="ru-RU" sz="9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ОБЩЕЙ ЧИСЛЕННОСТИ НАСЕЛЕНИЯ</a:t>
            </a:r>
          </a:p>
        </c:rich>
      </c:tx>
      <c:layout>
        <c:manualLayout>
          <c:xMode val="edge"/>
          <c:yMode val="edge"/>
          <c:x val="0.1008235240656148"/>
          <c:y val="1.9629239613523915E-3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.18383836959315294"/>
          <c:y val="0.2207607330897654"/>
          <c:w val="0.4264291167619928"/>
          <c:h val="0.771509777423439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В ОБЩЕЙ ЧИСЛЕННОСТИ НАСЕЛЕНИЯ</c:v>
                </c:pt>
              </c:strCache>
            </c:strRef>
          </c:tx>
          <c:dLbls>
            <c:dLbl>
              <c:idx val="0"/>
              <c:layout>
                <c:manualLayout>
                  <c:x val="2.6705182928740252E-2"/>
                  <c:y val="5.172829569206594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19,7%</a:t>
                    </a:r>
                    <a:endParaRPr lang="en-US" sz="1100" b="1" dirty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19.7</c:v>
                </c:pt>
                <c:pt idx="1">
                  <c:v>80.3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DC58D-ACF4-4D2D-A108-B6431FF8F7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2492B-9235-4F64-802E-5FF36443602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0,2 МЛН.РУБЛЕЙ</a:t>
          </a:r>
        </a:p>
      </dgm:t>
    </dgm:pt>
    <dgm:pt modelId="{CBDD6930-DB6B-49E2-82A0-EF7251FC6168}" type="parTrans" cxnId="{1A32876B-868E-4998-8EBD-E8B59D56BF0F}">
      <dgm:prSet/>
      <dgm:spPr/>
      <dgm:t>
        <a:bodyPr/>
        <a:lstStyle/>
        <a:p>
          <a:endParaRPr lang="ru-RU"/>
        </a:p>
      </dgm:t>
    </dgm:pt>
    <dgm:pt modelId="{BA6C68F6-D2E2-41B9-B005-2383694C20F5}" type="sibTrans" cxnId="{1A32876B-868E-4998-8EBD-E8B59D56BF0F}">
      <dgm:prSet/>
      <dgm:spPr/>
      <dgm:t>
        <a:bodyPr/>
        <a:lstStyle/>
        <a:p>
          <a:endParaRPr lang="ru-RU"/>
        </a:p>
      </dgm:t>
    </dgm:pt>
    <dgm:pt modelId="{03ADA631-97B8-425E-8E23-63BAD9CC20D0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indent="0" algn="l">
            <a:lnSpc>
              <a:spcPct val="100000"/>
            </a:lnSpc>
            <a:spcAft>
              <a:spcPts val="0"/>
            </a:spcAft>
          </a:pPr>
          <a:r>
            <a:rPr lang="ru-RU" sz="1100" b="1" kern="1200" dirty="0" smtClean="0">
              <a:solidFill>
                <a:srgbClr val="423200"/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766,1 МЛН.РУБЛЕЙ</a:t>
          </a:r>
        </a:p>
      </dgm:t>
    </dgm:pt>
    <dgm:pt modelId="{11F95F1F-CFBA-4BCB-968A-8D577F8CB461}" type="parTrans" cxnId="{24D4BFE0-1774-4539-851A-B85E35D6EAE6}">
      <dgm:prSet/>
      <dgm:spPr/>
      <dgm:t>
        <a:bodyPr/>
        <a:lstStyle/>
        <a:p>
          <a:endParaRPr lang="ru-RU"/>
        </a:p>
      </dgm:t>
    </dgm:pt>
    <dgm:pt modelId="{941C0833-A80A-4A50-AD32-7239EB73B379}" type="sibTrans" cxnId="{24D4BFE0-1774-4539-851A-B85E35D6EAE6}">
      <dgm:prSet/>
      <dgm:spPr/>
      <dgm:t>
        <a:bodyPr/>
        <a:lstStyle/>
        <a:p>
          <a:endParaRPr lang="ru-RU"/>
        </a:p>
      </dgm:t>
    </dgm:pt>
    <dgm:pt modelId="{8898F2A7-0734-4ED8-B63D-045C87747A25}" type="pres">
      <dgm:prSet presAssocID="{9C0DC58D-ACF4-4D2D-A108-B6431FF8F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4BCD3-2EC4-4A86-AB42-DD4FDA3F8AEF}" type="pres">
      <dgm:prSet presAssocID="{03ADA631-97B8-425E-8E23-63BAD9CC20D0}" presName="linNode" presStyleCnt="0"/>
      <dgm:spPr/>
    </dgm:pt>
    <dgm:pt modelId="{0861FF53-3263-43FF-9CB6-B1972F3F05B4}" type="pres">
      <dgm:prSet presAssocID="{03ADA631-97B8-425E-8E23-63BAD9CC20D0}" presName="parentText" presStyleLbl="node1" presStyleIdx="0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DBFB8-FD38-4C99-A508-3511B68FF1BF}" type="pres">
      <dgm:prSet presAssocID="{941C0833-A80A-4A50-AD32-7239EB73B379}" presName="sp" presStyleCnt="0"/>
      <dgm:spPr/>
    </dgm:pt>
    <dgm:pt modelId="{9D71F587-86B3-4868-A773-CE2E589E6791}" type="pres">
      <dgm:prSet presAssocID="{5222492B-9235-4F64-802E-5FF36443602B}" presName="linNode" presStyleCnt="0"/>
      <dgm:spPr/>
    </dgm:pt>
    <dgm:pt modelId="{2F272523-4ACB-4C8F-96B2-FB80D3D6EAAC}" type="pres">
      <dgm:prSet presAssocID="{5222492B-9235-4F64-802E-5FF36443602B}" presName="parentText" presStyleLbl="node1" presStyleIdx="1" presStyleCnt="2" custScaleX="277778" custLinFactNeighborX="4165" custLinFactNeighborY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451B1-F613-42EE-B6EC-C27AC513961D}" type="presOf" srcId="{03ADA631-97B8-425E-8E23-63BAD9CC20D0}" destId="{0861FF53-3263-43FF-9CB6-B1972F3F05B4}" srcOrd="0" destOrd="0" presId="urn:microsoft.com/office/officeart/2005/8/layout/vList5"/>
    <dgm:cxn modelId="{1A32876B-868E-4998-8EBD-E8B59D56BF0F}" srcId="{9C0DC58D-ACF4-4D2D-A108-B6431FF8F749}" destId="{5222492B-9235-4F64-802E-5FF36443602B}" srcOrd="1" destOrd="0" parTransId="{CBDD6930-DB6B-49E2-82A0-EF7251FC6168}" sibTransId="{BA6C68F6-D2E2-41B9-B005-2383694C20F5}"/>
    <dgm:cxn modelId="{D90246FE-BEF4-4FB9-B33B-6E14861F652D}" type="presOf" srcId="{9C0DC58D-ACF4-4D2D-A108-B6431FF8F749}" destId="{8898F2A7-0734-4ED8-B63D-045C87747A25}" srcOrd="0" destOrd="0" presId="urn:microsoft.com/office/officeart/2005/8/layout/vList5"/>
    <dgm:cxn modelId="{98095C40-512B-4E4F-8CAE-CED0FF822CA4}" type="presOf" srcId="{5222492B-9235-4F64-802E-5FF36443602B}" destId="{2F272523-4ACB-4C8F-96B2-FB80D3D6EAAC}" srcOrd="0" destOrd="0" presId="urn:microsoft.com/office/officeart/2005/8/layout/vList5"/>
    <dgm:cxn modelId="{24D4BFE0-1774-4539-851A-B85E35D6EAE6}" srcId="{9C0DC58D-ACF4-4D2D-A108-B6431FF8F749}" destId="{03ADA631-97B8-425E-8E23-63BAD9CC20D0}" srcOrd="0" destOrd="0" parTransId="{11F95F1F-CFBA-4BCB-968A-8D577F8CB461}" sibTransId="{941C0833-A80A-4A50-AD32-7239EB73B379}"/>
    <dgm:cxn modelId="{4B44642F-4A8A-4E22-B964-5DBC3DEF60CD}" type="presParOf" srcId="{8898F2A7-0734-4ED8-B63D-045C87747A25}" destId="{A7C4BCD3-2EC4-4A86-AB42-DD4FDA3F8AEF}" srcOrd="0" destOrd="0" presId="urn:microsoft.com/office/officeart/2005/8/layout/vList5"/>
    <dgm:cxn modelId="{9766ACFB-D126-444F-BC34-CF7F06F80AE5}" type="presParOf" srcId="{A7C4BCD3-2EC4-4A86-AB42-DD4FDA3F8AEF}" destId="{0861FF53-3263-43FF-9CB6-B1972F3F05B4}" srcOrd="0" destOrd="0" presId="urn:microsoft.com/office/officeart/2005/8/layout/vList5"/>
    <dgm:cxn modelId="{C8E885B0-49CB-4627-8FBB-E6F9E3F68514}" type="presParOf" srcId="{8898F2A7-0734-4ED8-B63D-045C87747A25}" destId="{22CDBFB8-FD38-4C99-A508-3511B68FF1BF}" srcOrd="1" destOrd="0" presId="urn:microsoft.com/office/officeart/2005/8/layout/vList5"/>
    <dgm:cxn modelId="{1A455A1F-8F25-4D7F-ADFD-4C26BE1B9E81}" type="presParOf" srcId="{8898F2A7-0734-4ED8-B63D-045C87747A25}" destId="{9D71F587-86B3-4868-A773-CE2E589E6791}" srcOrd="2" destOrd="0" presId="urn:microsoft.com/office/officeart/2005/8/layout/vList5"/>
    <dgm:cxn modelId="{AB83D066-669B-4EF3-85F7-8D8317055058}" type="presParOf" srcId="{9D71F587-86B3-4868-A773-CE2E589E6791}" destId="{2F272523-4ACB-4C8F-96B2-FB80D3D6EAAC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42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020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931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21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364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523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29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417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651723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86409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chart" Target="../charts/chart6.xm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chart" Target="../charts/chart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                  Г. БОДАЙБО И РАЙОНА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2020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РЕСУРСЫ ТЕРРИТОРИИ</a:t>
            </a:r>
            <a:endParaRPr lang="ru-RU" sz="22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500042"/>
            <a:ext cx="88583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 МО г. Бодайбо и района составляет  9 198 600 га, из неё: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земли лесного фонда – 8 606 837,7 га; земли особо охраняемых  территорий и объектов – 585 850,3 га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земли населенных пунктов -  5 912 га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285720" y="3786190"/>
          <a:ext cx="8686800" cy="928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886"/>
                <a:gridCol w="1571636"/>
                <a:gridCol w="1571636"/>
                <a:gridCol w="1490642"/>
              </a:tblGrid>
              <a:tr h="3049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поступлений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18859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земельных участков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8 032,4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8 914,4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8 657,9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491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земельных участков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2 989,7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328,4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1 397,4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214282" y="2000240"/>
            <a:ext cx="5143536" cy="57150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Оформлено в постоянное (бессрочное) пользование, пожизненное владение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214282" y="2643182"/>
            <a:ext cx="5143536" cy="285752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Оформлено в собственность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214282" y="3000372"/>
            <a:ext cx="5143536" cy="285752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Передано в аренду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72264" y="2000240"/>
            <a:ext cx="1857388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301,3 га (6,4%)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844" y="1571612"/>
            <a:ext cx="9001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Вовлечено в хозяйственный оборот –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4 676,8 га (79,1%)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земель населенных пунктов, из них:</a:t>
            </a:r>
            <a:endParaRPr lang="ru-RU" sz="1400" dirty="0">
              <a:solidFill>
                <a:srgbClr val="4232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264" y="2500306"/>
            <a:ext cx="1857388" cy="357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522,5 га (11,2%)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72264" y="2928934"/>
            <a:ext cx="1857388" cy="357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3 853 га (82,4%)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158" y="3429000"/>
            <a:ext cx="878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земельных участков, тыс.руб.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34" y="5000636"/>
            <a:ext cx="821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Рекламно-разрешительная деятельность.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в бюджет МО г. Бодайбо и района привлечено дополнительно 533,9 тыс. рублей в виде платежей за установку и эксплуатацию рекламных конструкций</a:t>
            </a:r>
            <a:r>
              <a:rPr lang="ru-RU" sz="1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План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 на 102,3%.</a:t>
            </a:r>
          </a:p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Размер госпошлины за выдачу разрешений на установку и эксплуатацию рекламных конструкций, поступивший в бюджет района составил 10,0 тыс. руб. </a:t>
            </a:r>
          </a:p>
          <a:p>
            <a:pPr algn="just"/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2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500438"/>
            <a:ext cx="8858312" cy="377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2020 г. в бюджет МО г. Бодайбо и района поступили доходы в сумме 1 483,7 млн. руб., что 33,4 млн. руб. выше уровня 2019 г. Из них налоговые и неналоговые доходы составили 919,5 млн. руб., что на 74,4 млн. руб. выше уровня прошлого года. Основным источником доходов является налог на доходы физических лиц, который поступил в сумме 824,2 млн. руб., что выше уровня 2019 г. на 83,3 млн. руб. или на 10,1%. В структуре налоговых, неналоговых доходов бюджета НДФЛ занимает 89,6%. Расходы бюджета МО г. Бодайбо и района за 2020 г. составили 1 445,6 млн. руб., что выше расходов 2019 г. на 94,7 млн. руб. или на 7,0%.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выплату заработной платы 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работникам муниципальных учреждений за отчетный  период направлено  740,2 млн. руб., что составляет 51,2% от общей суммы расходов бюджета. Рост расходов на оплату труда в сравнении с 2019 г. составил 22,3 млн. руб.  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содержание учреждений и мероприятий социальной сферы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направлено 1 194,1 млн. руб., что составляет 82,6% от общих расходов бюджета, что говорит о высокой социальной направленности бюджета.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u="sng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Выделены межбюджетные трансферты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бюджетам поселений 11,0 млн. руб. и дотация на выравнивание бюджетной обеспеченности поселений в сумме 52,5 млн. руб.</a:t>
            </a:r>
          </a:p>
          <a:p>
            <a:pPr algn="just"/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на 01.01.2021 г. муниципальный долг отсутствует. </a:t>
            </a:r>
            <a:r>
              <a:rPr lang="ru-RU" sz="1350" b="1" dirty="0" err="1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Профицит</a:t>
            </a:r>
            <a:r>
              <a:rPr lang="ru-RU" sz="135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сложился </a:t>
            </a:r>
            <a:r>
              <a:rPr lang="ru-RU" sz="13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38,1 млн. руб.</a:t>
            </a:r>
          </a:p>
          <a:p>
            <a:pPr algn="just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928670"/>
          <a:ext cx="471490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C:\Users\Светлана\Desktop\Город\Новый Год. Город\i (7).jpg"/>
          <p:cNvPicPr>
            <a:picLocks noChangeAspect="1" noChangeArrowheads="1"/>
          </p:cNvPicPr>
          <p:nvPr/>
        </p:nvPicPr>
        <p:blipFill>
          <a:blip r:embed="rId4" cstate="print"/>
          <a:srcRect t="25996" r="3574" b="19498"/>
          <a:stretch>
            <a:fillRect/>
          </a:stretch>
        </p:blipFill>
        <p:spPr bwMode="auto">
          <a:xfrm>
            <a:off x="5072066" y="1428736"/>
            <a:ext cx="4002306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97063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МУНИЦИПАЛЬНЫЕ ЗАКУПКИ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686800" cy="56515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Действенным механизмом эффективности расходования бюджетных средств стала контрактная система в сфере закупок товаров, работ, услуг для обеспечения муниципальных нужд.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Проведены процедуры по определению поставщиков для Администрации, финансового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управления, бюджетных учреждений. В рамках частично переданных полномочий, проводились процедуры по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размещению муниципальных заказов муниципальных образований.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результатам размещенных заказов проведено 334  электронных аукциона.</a:t>
            </a: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u="sng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Размещение муниципальных заказов  в 2020 году (тыс.руб.)</a:t>
            </a:r>
          </a:p>
          <a:p>
            <a:pPr algn="just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2" y="2357430"/>
          <a:ext cx="8789156" cy="4381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22"/>
                <a:gridCol w="1698744"/>
                <a:gridCol w="2068038"/>
                <a:gridCol w="1329452"/>
              </a:tblGrid>
              <a:tr h="6609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учреждения, организации (заказчик)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(макс.)  цена                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Цена  размещенных заказов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r>
                        <a:rPr kumimoji="0" lang="ru-RU" sz="14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экономии</a:t>
                      </a:r>
                      <a:endParaRPr kumimoji="0" lang="ru-RU" sz="1400" b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7343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Администрация г.Бодайбо и района Финансовое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управление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33 307,1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578,1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29 978,7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578,1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2 328,4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капитального строительства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21 119,9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20 775,4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344,5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культуры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13 155,6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12 452,1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703,4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48415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образования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32 459,5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28 387,0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5 072,5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Кропоткинского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31 186,8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28 893,5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2 293,2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Артемовского МО</a:t>
                      </a:r>
                      <a:endParaRPr kumimoji="0" lang="ru-RU" sz="1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9 800,8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8 896,9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903,9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Балахнинского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2 569,3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2 569,3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1400" b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Мамаканского </a:t>
                      </a: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13 890,7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13 135,4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755,3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Жуинского МО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3 742,7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3 742,7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731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161 810,5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149 409,2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12 401,3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429388" y="6143644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00066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71672" cy="59658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42919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848 чел. (2019 г. – 889 чел.)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86,6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3071810"/>
            <a:ext cx="6301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 рамках исполнения майских Указов Президента РФ обеспечен рост заработной платы педагогических работников образовательных учреждений.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571876"/>
            <a:ext cx="6179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образовательных организаций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844" y="3857628"/>
          <a:ext cx="6085910" cy="1415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1"/>
                <a:gridCol w="1053331"/>
                <a:gridCol w="994812"/>
                <a:gridCol w="1170366"/>
              </a:tblGrid>
              <a:tr h="3567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35763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1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405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49 694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55 512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41 274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43 207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46 727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63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47 410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51 101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54 284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1785926"/>
          <a:ext cx="6085910" cy="121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0"/>
                <a:gridCol w="1053331"/>
                <a:gridCol w="994813"/>
                <a:gridCol w="1170366"/>
              </a:tblGrid>
              <a:tr h="2858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образовательной организации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05500"/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38 128,6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41 523,6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44 737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31 320,4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33 694,9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36 645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32 680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36 580,7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40 974</a:t>
                      </a:r>
                      <a:endParaRPr lang="ru-RU" sz="1400" b="1" dirty="0">
                        <a:solidFill>
                          <a:srgbClr val="4232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1500174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по видам образовательных  организаций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1785918" y="5500702"/>
            <a:ext cx="3571900" cy="5000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>
            <a:off x="1785918" y="6072206"/>
            <a:ext cx="3643338" cy="50006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29256" y="5429264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29388" y="5429264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58082" y="5429264"/>
            <a:ext cx="714380" cy="214314"/>
          </a:xfrm>
          <a:prstGeom prst="roundRect">
            <a:avLst/>
          </a:prstGeom>
          <a:noFill/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29256" y="5715016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29388" y="5715016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58082" y="5715016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29256" y="6143644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358082" y="6143644"/>
            <a:ext cx="714380" cy="285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928794" y="5500702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Обслуживающий персонал школ лаборанты, библиотекари, учебно-вспомогательный персонал)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57356" y="6072206"/>
            <a:ext cx="3000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Обслуживающий персонал ДОУ (помощники воспитателя, учебно-вспомогательный персонал)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9256" y="542926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29388" y="542926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29520" y="542926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29256" y="571501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26 710</a:t>
            </a:r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29256" y="6143644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23 033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9388" y="5715016"/>
            <a:ext cx="71438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30 386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88" y="6143644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26 444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6644" y="5715016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30 636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58082" y="6143644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28 345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643702" y="1928802"/>
            <a:ext cx="2357454" cy="2643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проблемы кадрового обеспечения сферы образования: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старение педагогических кадров в образовательных учреждениях города и района: 46,8% составляют  педагоги пенсионного возраста (в 2019 г. – 47,2%);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сокращение количества молодых специалистов;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отток специалистов в связи с выездом из района.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2844" y="5429264"/>
            <a:ext cx="1571636" cy="10715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Средняя заработная плата обслуживающего персонала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572132" y="5429264"/>
            <a:ext cx="3429024" cy="1214446"/>
          </a:xfrm>
          <a:prstGeom prst="roundRect">
            <a:avLst/>
          </a:prstGeom>
          <a:solidFill>
            <a:srgbClr val="7E6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642910" y="642918"/>
            <a:ext cx="2928958" cy="1643074"/>
          </a:xfrm>
          <a:prstGeom prst="curvedRightArrow">
            <a:avLst>
              <a:gd name="adj1" fmla="val 25000"/>
              <a:gd name="adj2" fmla="val 49418"/>
              <a:gd name="adj3" fmla="val 2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33696" cy="67503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 rot="463637">
            <a:off x="654764" y="1619201"/>
            <a:ext cx="2858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9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СУММА  ИСПОЛНЕННЫХ  РАСХОДНЫХ</a:t>
            </a:r>
          </a:p>
          <a:p>
            <a:pPr>
              <a:buNone/>
            </a:pPr>
            <a:r>
              <a:rPr lang="ru-RU" sz="9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ОБЯЗАТЕЛЬСТВ  В  2020 ГОДУ</a:t>
            </a:r>
            <a:endParaRPr lang="ru-RU" sz="9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85794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797,5 МЛН. РУБЛЕЙ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4071934" y="642918"/>
          <a:ext cx="492922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85720" y="2285992"/>
            <a:ext cx="50006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 учреждениях (тыс.руб.)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2844" y="2807757"/>
          <a:ext cx="5143536" cy="1658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782"/>
                <a:gridCol w="886614"/>
                <a:gridCol w="928694"/>
                <a:gridCol w="1214446"/>
              </a:tblGrid>
              <a:tr h="50100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образовательной организации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г.</a:t>
                      </a:r>
                    </a:p>
                  </a:txBody>
                  <a:tcPr anchor="ctr">
                    <a:solidFill>
                      <a:srgbClr val="705500"/>
                    </a:solidFill>
                  </a:tcPr>
                </a:tc>
              </a:tr>
              <a:tr h="384094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133,3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134,9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148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6106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400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414,5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449,9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0174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36,6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32,7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423200"/>
                          </a:solidFill>
                          <a:latin typeface="Times New Roman"/>
                          <a:ea typeface="Times New Roman"/>
                        </a:rPr>
                        <a:t>32,8</a:t>
                      </a:r>
                      <a:endParaRPr lang="ru-RU" sz="1200" b="1" dirty="0">
                        <a:solidFill>
                          <a:srgbClr val="4232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428628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29698" name="Picture 2" descr="C:\4. В РАБОТЕ\Отчет мэра за 2020 год\Фото для отчета\7a756153-39ab-4c85-a66f-b80c16b1147e.jpg"/>
          <p:cNvPicPr>
            <a:picLocks noChangeAspect="1" noChangeArrowheads="1"/>
          </p:cNvPicPr>
          <p:nvPr/>
        </p:nvPicPr>
        <p:blipFill>
          <a:blip r:embed="rId8" cstate="print"/>
          <a:srcRect t="19765" b="26328"/>
          <a:stretch>
            <a:fillRect/>
          </a:stretch>
        </p:blipFill>
        <p:spPr bwMode="auto">
          <a:xfrm>
            <a:off x="5643569" y="2497329"/>
            <a:ext cx="3283019" cy="28604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5715008" y="5500702"/>
            <a:ext cx="321471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подготовку образовательных учреждений к новому учебному году было направлено  54,1  млн. руб. из местного бюджета и 17,9 млн. рублей в рамках социального партнерства</a:t>
            </a:r>
            <a:endParaRPr lang="ru-RU" sz="13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42844" y="4500570"/>
            <a:ext cx="521497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В 2020 г. появились новые расходные обязательства:</a:t>
            </a:r>
          </a:p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осуществление областных государственных полномочий по обеспечению бесплатным двухразовым питанием детей-инвалидов – 0,5 млн. руб.;</a:t>
            </a:r>
          </a:p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обеспечение бесплатным питьевым молоком обучающихся 1-4 классов – 0,9 млн. руб.;</a:t>
            </a:r>
          </a:p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  организация бесплатного горячего питания обучающихся, получающих начальное общее образование  – 0,8 млн. руб.</a:t>
            </a:r>
          </a:p>
          <a:p>
            <a:endParaRPr lang="ru-RU" sz="12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428628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3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42844" y="1500174"/>
            <a:ext cx="485778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режиме пятидневной учебной недели занимается 1539 учеников (67,9% от общей численности), в 2019 году – 69,8%. Для нашей северной  территории это является положительным фактором. Двусменное обучение  остается в МБОУ «СОШ № 1» и МКОУ «Мамаканская СОШ»;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подвоз осуществляется по пяти маршрутам для 63 обучающихся;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реализация прав детей с ОВЗ, детей-инвалидов на получение доступного качественного образования осуществлялась по следующим направлениям: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 обучение на дому - 17 чел.;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 создание специальных классов для обучения по адаптированным основным образовательным программам - открыто  13 классов, в них обучалось 68  детей, в том числе 14 детей-инвалидов;  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инклюзивное обучение детей с ОВЗ и детей–инвалидов  в классе с детьми, не имеющими нарушений в развитии. Данной формой обучения охвачен  71 ребенок;</a:t>
            </a:r>
          </a:p>
          <a:p>
            <a:pPr algn="just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- реализация дополнительных образовательных программ в дистанционной форме – 2 чел.</a:t>
            </a:r>
          </a:p>
          <a:p>
            <a:pPr algn="just">
              <a:buNone/>
            </a:pPr>
            <a:r>
              <a:rPr lang="ru-RU" sz="1200" b="1" u="sng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реализации программ профессиональной подготовки :</a:t>
            </a:r>
            <a:endParaRPr lang="ru-RU" sz="1200" u="sng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базе МКОУ СОШ№ 3 г.Бодайбо 24 обучающихся  с ограниченными возможностями здоровья получают профессиональные навыки по специальностям «повар» и «слесарь по ремонту автомобилей».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2918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- 10                                                                                                                                                                          Обучающихся  – 2321 чел.                                                                                                                                                                                    ( на 52 человека меньше, чем  2019 г.)</a:t>
            </a:r>
          </a:p>
        </p:txBody>
      </p:sp>
      <p:pic>
        <p:nvPicPr>
          <p:cNvPr id="28678" name="Picture 6" descr="C:\4. В РАБОТЕ\Отчет мэра за 2020 год\Фото для отчета\6f4cb194-7edb-4f18-be7e-e2b650a2adea.jpg"/>
          <p:cNvPicPr>
            <a:picLocks noChangeAspect="1" noChangeArrowheads="1"/>
          </p:cNvPicPr>
          <p:nvPr/>
        </p:nvPicPr>
        <p:blipFill>
          <a:blip r:embed="rId3" cstate="print"/>
          <a:srcRect l="31326" t="31510" b="56857"/>
          <a:stretch>
            <a:fillRect/>
          </a:stretch>
        </p:blipFill>
        <p:spPr bwMode="auto">
          <a:xfrm>
            <a:off x="5000628" y="1500174"/>
            <a:ext cx="4143372" cy="1500198"/>
          </a:xfrm>
          <a:prstGeom prst="rect">
            <a:avLst/>
          </a:prstGeom>
          <a:noFill/>
        </p:spPr>
      </p:pic>
      <p:pic>
        <p:nvPicPr>
          <p:cNvPr id="28679" name="Picture 7" descr="C:\4. В РАБОТЕ\Отчет мэра за 2020 год\Фото для отчета\6f4cb194-7edb-4f18-be7e-e2b650a2adea.jpg"/>
          <p:cNvPicPr>
            <a:picLocks noChangeAspect="1" noChangeArrowheads="1"/>
          </p:cNvPicPr>
          <p:nvPr/>
        </p:nvPicPr>
        <p:blipFill>
          <a:blip r:embed="rId3" cstate="print"/>
          <a:srcRect l="19375" t="43402" r="16041" b="46120"/>
          <a:stretch>
            <a:fillRect/>
          </a:stretch>
        </p:blipFill>
        <p:spPr bwMode="auto">
          <a:xfrm>
            <a:off x="5214942" y="2928934"/>
            <a:ext cx="3929058" cy="1143008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5357818" y="4143380"/>
            <a:ext cx="3643338" cy="2500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период сложной санитарно-эпидемиологической обстановки,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связанной с эпидемией коронавируса, общеобразовательные учреждения переходили на особый режим работы.  Занятия проводились дистанционно. 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посещении школы проводились"утренние фильтры"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обязательной термометрией, установлены дозаторы с антисептическим средством для обработки рук. 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Массовые мероприятия были отменены.  </a:t>
            </a:r>
            <a:endParaRPr lang="ru-RU" sz="12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000628" y="4286256"/>
            <a:ext cx="4000528" cy="17145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" descr="E:\2017 год\Детский сад Березка и Буратино дети\Берез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5" y="3500438"/>
            <a:ext cx="4714909" cy="300039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71438" y="6215082"/>
            <a:ext cx="4714876" cy="5715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89916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4857752" cy="235745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Родительская плата за содержание детей в ДОУ остается неизменной с   2013  г.  и   составляет:  от 2300  до 2700 рублей, в зависимости от  пребывания ребенка в детском саду.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В целях недопущения  роста  родительской  платы   Администрацией МО  г. Бодайбо    и  района     направлено      дополнительно      на организацию питания в  ДОУ 4,6 млн. руб.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На организацию оздоровления дошкольников направлено 883,7 тыс. руб.,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15192" cy="52514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5072066" y="4286256"/>
            <a:ext cx="39290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году, в период сложной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санитарно-эпидемиологической обстановки, дошкольные образовательные организации работали в режиме дежурных групп. Велось постоянное наблюдение за детьми и персоналом учреждений.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Массовые мероприятия были отменены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286520"/>
            <a:ext cx="4786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районе решена проблема доступности дошкольных образовательных учреждений не только для детей с 3-х лет, но и в возрасте от 1 года</a:t>
            </a:r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0004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Услуги дошкольного образования оказывают  11 образовательных организаций, из них: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дошкольных образовательных учреждений – 9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общеобразовательных организаций, реализующих программы дошкольного образования - 2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Воспитанников –1 083 чел. (в 2019 году–1 194 чел.)</a:t>
            </a:r>
            <a:endParaRPr lang="ru-RU" sz="13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 всего\Жесткий диск\АРХИВ\Архив материалов (2007-2012)\2010 год\32\детский сад 030.jpg"/>
          <p:cNvPicPr>
            <a:picLocks noChangeAspect="1" noChangeArrowheads="1"/>
          </p:cNvPicPr>
          <p:nvPr/>
        </p:nvPicPr>
        <p:blipFill>
          <a:blip r:embed="rId4" cstate="print"/>
          <a:srcRect t="10203"/>
          <a:stretch>
            <a:fillRect/>
          </a:stretch>
        </p:blipFill>
        <p:spPr bwMode="auto">
          <a:xfrm>
            <a:off x="5041796" y="1500174"/>
            <a:ext cx="3887922" cy="271464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286512" y="3500438"/>
            <a:ext cx="2786082" cy="3143272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4282" y="5643578"/>
            <a:ext cx="5857916" cy="1071570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2844" y="3643314"/>
            <a:ext cx="6072230" cy="428628"/>
          </a:xfrm>
          <a:prstGeom prst="roundRect">
            <a:avLst/>
          </a:prstGeom>
          <a:solidFill>
            <a:srgbClr val="4232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42918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86512" y="3571876"/>
            <a:ext cx="278608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Объявленная пандемия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весной 2020 г.  стала серьезным испытанием для всех,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включая и организации дополнительного образования. Учреждения встали перед необходимостью сохранить учебный процесс в режиме самоизоляции, и удаленное обучение стало единственным возможным вариантом.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целом учреждения справились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переходом на дистанционное обучение.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3643315"/>
            <a:ext cx="592935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базе Дома детского творчества, филиалы которого работают практически во всех поселках, разработано множество общеразвивающих программ по различным направлениям</a:t>
            </a:r>
            <a:r>
              <a:rPr lang="ru-RU" sz="1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44" y="5643578"/>
            <a:ext cx="592935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оздоровительно-образовательный центр организует и проводит массовые соревнования разного уровня  для юных спортсменов и для взрослого населения. Педагогический коллектив   проводит большую организационную работу  по сдаче норм физкультурного комплекса ГТО, приобретено специальное оборудование. </a:t>
            </a:r>
          </a:p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2020 г. в сдаче норм ГТО приняли участие 20 чел., из них 5 человек получили золотой знак 1 чел. - бронзовый знак.</a:t>
            </a:r>
            <a:endParaRPr lang="ru-RU" sz="10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00042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–3,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2 140 чел. (75,6%)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направления:   художественное творчество; спортивное;  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социально-педагогическое; техническое;  эколого-биологическое;  туристско-краеведческое</a:t>
            </a: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i.mycdn.me/i?r=AyH4iRPQ2q0otWIFepML2LxRtjcoGUTpRTV2bglHCV6VzA"/>
          <p:cNvPicPr>
            <a:picLocks noChangeAspect="1" noChangeArrowheads="1"/>
          </p:cNvPicPr>
          <p:nvPr/>
        </p:nvPicPr>
        <p:blipFill>
          <a:blip r:embed="rId3" cstate="print"/>
          <a:srcRect l="23828" t="21875" b="23437"/>
          <a:stretch>
            <a:fillRect/>
          </a:stretch>
        </p:blipFill>
        <p:spPr bwMode="auto">
          <a:xfrm>
            <a:off x="214282" y="1571612"/>
            <a:ext cx="3500462" cy="20002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28" name="Picture 4" descr="https://i.mycdn.me/i?r=AyH4iRPQ2q0otWIFepML2LxR_rY7y6gc9aIp8vLhfUZ9Fg"/>
          <p:cNvPicPr>
            <a:picLocks noChangeAspect="1" noChangeArrowheads="1"/>
          </p:cNvPicPr>
          <p:nvPr/>
        </p:nvPicPr>
        <p:blipFill>
          <a:blip r:embed="rId4" cstate="print"/>
          <a:srcRect b="12500"/>
          <a:stretch>
            <a:fillRect/>
          </a:stretch>
        </p:blipFill>
        <p:spPr bwMode="auto">
          <a:xfrm>
            <a:off x="3786182" y="1571612"/>
            <a:ext cx="2357454" cy="19690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32" name="Picture 8" descr="https://i.mycdn.me/i?r=AyH4iRPQ2q0otWIFepML2LxRW7tMz8N1vAMYRGn24rbYMg"/>
          <p:cNvPicPr>
            <a:picLocks noChangeAspect="1" noChangeArrowheads="1"/>
          </p:cNvPicPr>
          <p:nvPr/>
        </p:nvPicPr>
        <p:blipFill>
          <a:blip r:embed="rId5" cstate="print"/>
          <a:srcRect l="14894" t="11434" r="4255" b="11091"/>
          <a:stretch>
            <a:fillRect/>
          </a:stretch>
        </p:blipFill>
        <p:spPr bwMode="auto">
          <a:xfrm>
            <a:off x="3214678" y="4143380"/>
            <a:ext cx="2857520" cy="1428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6634" name="Picture 10" descr="https://i.mycdn.me/i?r=AyH4iRPQ2q0otWIFepML2LxRRoMkOVmWuvaTVEUVlZRyEw"/>
          <p:cNvPicPr>
            <a:picLocks noChangeAspect="1" noChangeArrowheads="1"/>
          </p:cNvPicPr>
          <p:nvPr/>
        </p:nvPicPr>
        <p:blipFill>
          <a:blip r:embed="rId6" cstate="print"/>
          <a:srcRect l="8325" t="17530" r="5094"/>
          <a:stretch>
            <a:fillRect/>
          </a:stretch>
        </p:blipFill>
        <p:spPr bwMode="auto">
          <a:xfrm>
            <a:off x="6215042" y="1571612"/>
            <a:ext cx="2786114" cy="18549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4580" name="Picture 4" descr="https://i.mycdn.me/i?r=AyH4iRPQ2q0otWIFepML2LxRS-c8_GnIDyQXV95rEvPRNA"/>
          <p:cNvPicPr>
            <a:picLocks noChangeAspect="1" noChangeArrowheads="1"/>
          </p:cNvPicPr>
          <p:nvPr/>
        </p:nvPicPr>
        <p:blipFill>
          <a:blip r:embed="rId7" cstate="print"/>
          <a:srcRect t="17957"/>
          <a:stretch>
            <a:fillRect/>
          </a:stretch>
        </p:blipFill>
        <p:spPr bwMode="auto">
          <a:xfrm>
            <a:off x="214282" y="4143380"/>
            <a:ext cx="2887172" cy="1428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501090" cy="500066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142844" y="1428737"/>
            <a:ext cx="37862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июне и в июле 2020 года организован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онлайн-лагерь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«Summer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». На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Интернет-платформах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зарегистрировались более 200 детей. В дистанционном формате проведены конкурсы, викторины,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челленджи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, зарядки с инструктором, экскурсии по объектам города и района, мастер-классы, интервью с руководителями организаций на тему безопасности.  Самым активным участникам  вручены призы.</a:t>
            </a:r>
          </a:p>
          <a:p>
            <a:pPr algn="just"/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августе функционировали только лагеря труда и отдыха на базе 10 образовательных учреждений без организации горячего питания. В них трудились 188 подростка в возрасте от 14 лет и старше. Ребята трудились на благоустройстве и  уборке школьных территорий и классов. Заработная плата составила 9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5786" y="571480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связи со сложной санитарно-эпидемиологической обстановкой в Бодайбинском районе летом 2020 г. деятельность лагерей дневного пребывания и загородного ДОЛ «Звездочка» не осуществлялась.</a:t>
            </a:r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2" name="Picture 2" descr="https://i.mycdn.me/i?r=AyH4iRPQ2q0otWIFepML2LxRGKj9bDXsLrVyTGSfqAmiSg"/>
          <p:cNvPicPr>
            <a:picLocks noChangeAspect="1" noChangeArrowheads="1"/>
          </p:cNvPicPr>
          <p:nvPr/>
        </p:nvPicPr>
        <p:blipFill rotWithShape="1">
          <a:blip r:embed="rId3" cstate="print"/>
          <a:srcRect l="18002" t="13145" r="7245" b="20993"/>
          <a:stretch/>
        </p:blipFill>
        <p:spPr bwMode="auto">
          <a:xfrm>
            <a:off x="4000496" y="1571612"/>
            <a:ext cx="5000660" cy="30815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572000" y="1549587"/>
            <a:ext cx="4429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Молодые ведущие  онлайн-лагеря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«Summer time» </a:t>
            </a: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12" name="Picture 12" descr="https://sun9-66.userapi.com/c851436/v851436188/1b6fcf/hgPvwRQNR2Y.jpg"/>
          <p:cNvPicPr>
            <a:picLocks noChangeAspect="1" noChangeArrowheads="1"/>
          </p:cNvPicPr>
          <p:nvPr/>
        </p:nvPicPr>
        <p:blipFill>
          <a:blip r:embed="rId4" cstate="print"/>
          <a:srcRect t="12550"/>
          <a:stretch>
            <a:fillRect/>
          </a:stretch>
        </p:blipFill>
        <p:spPr bwMode="auto">
          <a:xfrm>
            <a:off x="6812262" y="4723998"/>
            <a:ext cx="2188893" cy="19911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5616" name="Picture 16" descr="http://school15svetliy.ru/images/2020/news/%D0%BB%D0%B5%D1%82%D0%BD%D0%B8%D0%B9_%D0%BB%D0%B0%D0%B3%D0%B5%D1%80%D1%8C.jpg"/>
          <p:cNvPicPr>
            <a:picLocks noChangeAspect="1" noChangeArrowheads="1"/>
          </p:cNvPicPr>
          <p:nvPr/>
        </p:nvPicPr>
        <p:blipFill>
          <a:blip r:embed="rId5" cstate="print"/>
          <a:srcRect t="15625" r="8652"/>
          <a:stretch>
            <a:fillRect/>
          </a:stretch>
        </p:blipFill>
        <p:spPr bwMode="auto">
          <a:xfrm>
            <a:off x="3978503" y="4723998"/>
            <a:ext cx="2753737" cy="19911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4929190" y="6143644"/>
            <a:ext cx="4000528" cy="5715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05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2844" y="3286124"/>
            <a:ext cx="4714908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1414"/>
            <a:ext cx="868680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5"/>
            <a:ext cx="451844" cy="57150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3357563"/>
            <a:ext cx="46434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большинстве учреждений культуры наблюдается тенденция старения кадров.  В среднем по учреждениям культуры возраст работников составляет: до 30 лет -10%, от 30 до 55 лет - 58 %, свыше 55 лет - 32%.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500174"/>
            <a:ext cx="47149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Сеть учреждений культуры  представлена  5  учреждениями,  в  составе которых  24  структурных  подразделения.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Штатная численность работников культуры составляла 272,4 ед.,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них: руководителей – 31,5 ед., основного персонала – 127 ед. (специалисты, непосредственно оказывающие услуги населению в сфере культуры), вспомогательного персонала – 107,4 ед.</a:t>
            </a:r>
            <a:endParaRPr lang="ru-RU" sz="12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42845" y="1835471"/>
          <a:ext cx="4714907" cy="1522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7"/>
                <a:gridCol w="785818"/>
                <a:gridCol w="785818"/>
                <a:gridCol w="857254"/>
              </a:tblGrid>
              <a:tr h="28490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300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sz="1300" baseline="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300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67478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300" b="1" kern="1200" baseline="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300" b="1" kern="1200" dirty="0" smtClean="0">
                        <a:solidFill>
                          <a:srgbClr val="4232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47 525,3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50 456,2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52 481,84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467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48 809,9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51 684,3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rgbClr val="4232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56 074,2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79" name="Picture 3" descr="E:\2020\День работника культуры 2020\2020-03-25\114.JPG"/>
          <p:cNvPicPr>
            <a:picLocks noChangeAspect="1" noChangeArrowheads="1"/>
          </p:cNvPicPr>
          <p:nvPr/>
        </p:nvPicPr>
        <p:blipFill>
          <a:blip r:embed="rId3" cstate="print"/>
          <a:srcRect l="2343" t="27389" r="16944" b="7728"/>
          <a:stretch>
            <a:fillRect/>
          </a:stretch>
        </p:blipFill>
        <p:spPr bwMode="auto">
          <a:xfrm>
            <a:off x="4929190" y="1643050"/>
            <a:ext cx="4071966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214282" y="4357694"/>
            <a:ext cx="457203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Д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оходы от платных услуг составили 4,4 млн. руб.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 2019 г. –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3,8 млн.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руб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соответствует 96% от плана, который в течение 2020 г. был уменьшен с введением ограничительных мер в работе учреждений культуры.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средства от платных услуг поступили в бюджет района и направлены на поддержку технического состояния зданий учреждений культуры и на проведение культурно-массовых мероприятий.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26" t="15606" r="36918" b="3728"/>
          <a:stretch/>
        </p:blipFill>
        <p:spPr>
          <a:xfrm>
            <a:off x="7072330" y="3929066"/>
            <a:ext cx="1873175" cy="207170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77" t="16835" r="30441" b="16189"/>
          <a:stretch/>
        </p:blipFill>
        <p:spPr>
          <a:xfrm>
            <a:off x="4929190" y="3929066"/>
            <a:ext cx="2094414" cy="207170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929190" y="6215082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В.А. Кернер и В.Г. Одиночкина отметили </a:t>
            </a:r>
          </a:p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50-летний юбилей творческой деятельности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285752"/>
          </a:xfrm>
        </p:spPr>
        <p:txBody>
          <a:bodyPr>
            <a:normAutofit fontScale="90000"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2020 ГОДА 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05"/>
            <a:ext cx="914400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был сложным, но главная его особенность в том, что он был непредсказуемым.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Приходилось существенно корректировать планы, и простых решений не было.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Последствия пандемии затронули практически все сферы: социальной, экономической и общественной жизни района.</a:t>
            </a: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Но, несмотря на трудности,  Бодайбинский район выполнил план по бюджету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сохранил его социальную направленность.</a:t>
            </a:r>
          </a:p>
          <a:p>
            <a:pPr algn="ctr">
              <a:spcBef>
                <a:spcPts val="0"/>
              </a:spcBef>
              <a:buNone/>
            </a:pPr>
            <a:endParaRPr lang="ru-RU" sz="1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643050"/>
            <a:ext cx="550072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МО г. Бодайбо и района в 2020 году характеризуются ростом основных показателей: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золотодобывающие компании установили новый рекорд по добыче  золота - 25,125 тонн (в 2019 г. – 25,056 тонн);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увеличилась  выручка от реализации продукции работ, услуг на 36,6% (в 2019 г. – на 3,2%);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увеличилось на 9,2% поступление налогов и сборов в бюджет муниципального района (в 2019 г. – 8,1%);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увеличилась на 14,1%  среднемесячная заработная плата работников крупных и средних предприятий, действующих на территории Бодайбинского района, которая  составила в 103 162,5 руб. в месяц (в 2019 г. – соответственно на 11,9% и 90 399,1 руб.);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увеличился на 9,8%  показатель  обеспеченности собственными доходами  бюджета МО г. Бодайбо и района на душу населения, который   составил 65,1  тыс. руб. (в 2019 г. –59,3 тыс. руб.).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50" b="1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На реализацию проекта «Народные инициативы» направлено 6,6 млн. рублей. Средства направлены на приобретение школьного автобуса, акустической системы для СОШ №1 г. Бодайбо, мебели для гримерной КДЦ и на благоустройство территорий детсадов в п. Мамакан № 8 и г. Бодайбо № 13.</a:t>
            </a:r>
          </a:p>
          <a:p>
            <a:pPr algn="just">
              <a:buFont typeface="Wingdings" pitchFamily="2" charset="2"/>
              <a:buChar char="ü"/>
            </a:pPr>
            <a:endParaRPr lang="ru-RU" sz="135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3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300" b="1" dirty="0" smtClean="0">
              <a:solidFill>
                <a:srgbClr val="7E6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15008" y="3857628"/>
            <a:ext cx="3357554" cy="2643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млн. рублей направлено на  строительство и реконструкцию объектов, проведение ремонтов учреждений социальной сферы, реализацию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социально-значимых проектов.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соглашений о социально-экономическом партнерстве между Администрацией г. Бодайбо и района и золотодобывающими предприятиями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социальных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привлечено около 70 млн. руб. (в 2019 - 78,6 млн. руб.)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Светлана\Desktop\В РАБОТЕ\Отчет мэра за 2018 год\image (99).jpg"/>
          <p:cNvPicPr>
            <a:picLocks noChangeAspect="1" noChangeArrowheads="1"/>
          </p:cNvPicPr>
          <p:nvPr/>
        </p:nvPicPr>
        <p:blipFill>
          <a:blip r:embed="rId3" cstate="print"/>
          <a:srcRect l="16500" t="5023" r="23741" b="16284"/>
          <a:stretch>
            <a:fillRect/>
          </a:stretch>
        </p:blipFill>
        <p:spPr bwMode="auto">
          <a:xfrm>
            <a:off x="5715008" y="1571612"/>
            <a:ext cx="3280068" cy="2143140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3430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525625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00066" cy="63249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285720" y="1428736"/>
            <a:ext cx="500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Деятельность учреждений культуры в период  пандемии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2910" y="500043"/>
            <a:ext cx="82153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финансирования сферы культуры в бюджете района в 2020 г. </a:t>
            </a:r>
          </a:p>
          <a:p>
            <a:pPr lvl="0"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составила 211 млн. руб. рублей, или 15,9% (в 2019 г. - 14,4% и 194 млн. руб.) </a:t>
            </a:r>
          </a:p>
          <a:p>
            <a:pPr indent="180000" algn="ctr" fontAlgn="base">
              <a:spcBef>
                <a:spcPct val="0"/>
              </a:spcBef>
              <a:spcAft>
                <a:spcPct val="0"/>
              </a:spcAft>
              <a:tabLst>
                <a:tab pos="3141663" algn="ctr"/>
              </a:tabLs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областного бюджета составили 2,2 млн. руб.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1500174"/>
            <a:ext cx="507209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sz="13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Библиотеки района перешли на удаленную работу, организовав ее в социальных сетях и </a:t>
            </a:r>
            <a:r>
              <a:rPr lang="ru-RU" sz="13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мессенджерах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Специалистами были организованы акции и конкурсы для читателей, была организована доставка книг на дом.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Педагоги музыкальных школ продолжали уроки в онлайн-формате, проводили конкурсы по слушанию музыки и сольфеджио.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Практически не останавливал свою деятельность и краеведческий музей, которому в 2020 году исполнилось 40 лет со дня открытия. По предварительной записи оказывались услуги по проведению экскурсий, представлялись в новом формате выставки, проводилась работу по сохранению фондов.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Досуговые центры и клубы проводили мероприятия на свежем воздухе или в онлайн-формате. Ни одно значимое мероприятие не было оставлено без внимания.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марте 2020 года 6 учреждений культуры Бодайбинского района приняли очное участие в Районном конкурсе «Фронтовая концертная бригада». В декабре во всех досуговых учреждениях прошли новогодние мероприятия для детей.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августа 2020 г. с выполнением всех санитарных требований возобновил работу кинотеатр «Витим» г. Бодайбо. Более 12 тыс. зрителей воспользовались услугами кинотеатра. 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22680">
            <a:off x="5395307" y="2713802"/>
            <a:ext cx="1206392" cy="20551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4" name="Рисунок 13" descr="C:\Users\User\Desktop\Степановой\Screenshot_20210315-142902_Instagra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714620"/>
            <a:ext cx="1285884" cy="1928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6" name="Рисунок 15" descr="C:\Users\User\Desktop\Степановой\Screenshot_20210315-143112_Instagra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0290">
            <a:off x="7564833" y="2777371"/>
            <a:ext cx="1443888" cy="20890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026" name="Picture 2" descr="C:\4. В РАБОТЕ\Отчет мэра за 2020 год\Фото для отчета\019.JPG"/>
          <p:cNvPicPr>
            <a:picLocks noChangeAspect="1" noChangeArrowheads="1"/>
          </p:cNvPicPr>
          <p:nvPr/>
        </p:nvPicPr>
        <p:blipFill>
          <a:blip r:embed="rId6" cstate="print"/>
          <a:srcRect l="1961" t="6319" r="11765" b="8378"/>
          <a:stretch>
            <a:fillRect/>
          </a:stretch>
        </p:blipFill>
        <p:spPr bwMode="auto">
          <a:xfrm>
            <a:off x="5715008" y="4714884"/>
            <a:ext cx="3143272" cy="19288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8" t="33605" r="3847" b="16178"/>
          <a:stretch/>
        </p:blipFill>
        <p:spPr>
          <a:xfrm>
            <a:off x="5758909" y="1500174"/>
            <a:ext cx="3313685" cy="121444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3"/>
            <a:ext cx="455449" cy="57606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7" name="TextBox 36"/>
          <p:cNvSpPr txBox="1"/>
          <p:nvPr/>
        </p:nvSpPr>
        <p:spPr>
          <a:xfrm>
            <a:off x="549699" y="116632"/>
            <a:ext cx="8451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МЕРОПРИЯТИЯ  2020 ГОДА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44" y="2857496"/>
            <a:ext cx="2928958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Объединение «</a:t>
            </a:r>
            <a:r>
              <a:rPr lang="ru-RU" sz="9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Сардаана</a:t>
            </a:r>
            <a:r>
              <a:rPr lang="ru-RU" sz="9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 ДЦ п. Перевоз приняли участие в XV Международной выставке – ярмарке «Сокровища Севера» в г. Москве, где стали лауреатами выставки и обладателями специального приза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58088" y="3244334"/>
            <a:ext cx="1847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43240" y="2849731"/>
            <a:ext cx="1785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«Фронтовая концертная бригада».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89" r="30393" b="4286"/>
          <a:stretch/>
        </p:blipFill>
        <p:spPr>
          <a:xfrm>
            <a:off x="3143240" y="785794"/>
            <a:ext cx="1803756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7" t="10069" r="4371" b="753"/>
          <a:stretch/>
        </p:blipFill>
        <p:spPr>
          <a:xfrm>
            <a:off x="2808454" y="3571876"/>
            <a:ext cx="2411618" cy="164307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8" t="6529" r="2084" b="17907"/>
          <a:stretch/>
        </p:blipFill>
        <p:spPr>
          <a:xfrm>
            <a:off x="142844" y="3571876"/>
            <a:ext cx="2596157" cy="314327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1" t="24309" r="3515" b="6669"/>
          <a:stretch/>
        </p:blipFill>
        <p:spPr>
          <a:xfrm>
            <a:off x="2791180" y="5300845"/>
            <a:ext cx="2428892" cy="139920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1" t="7475" r="11260" b="15931"/>
          <a:stretch/>
        </p:blipFill>
        <p:spPr>
          <a:xfrm>
            <a:off x="5429256" y="3214686"/>
            <a:ext cx="2714644" cy="172648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Объект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1" t="9051" r="8000" b="9051"/>
          <a:stretch/>
        </p:blipFill>
        <p:spPr>
          <a:xfrm>
            <a:off x="7500958" y="785795"/>
            <a:ext cx="1500198" cy="200026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5072066" y="2840978"/>
            <a:ext cx="38576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мероприятия и поздравления на дому в поселках  района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1" t="3546" r="47513" b="4955"/>
          <a:stretch/>
        </p:blipFill>
        <p:spPr>
          <a:xfrm rot="522606">
            <a:off x="7914252" y="3298452"/>
            <a:ext cx="1133230" cy="1361018"/>
          </a:xfrm>
          <a:prstGeom prst="rect">
            <a:avLst/>
          </a:prstGeom>
          <a:ln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4" t="13382" r="61024" b="1569"/>
          <a:stretch/>
        </p:blipFill>
        <p:spPr>
          <a:xfrm rot="770332">
            <a:off x="7896438" y="4324299"/>
            <a:ext cx="1286998" cy="1499285"/>
          </a:xfrm>
          <a:prstGeom prst="rect">
            <a:avLst/>
          </a:prstGeom>
          <a:ln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4" t="10127" r="49211"/>
          <a:stretch/>
        </p:blipFill>
        <p:spPr>
          <a:xfrm rot="429642">
            <a:off x="7794621" y="5412215"/>
            <a:ext cx="1198434" cy="1373985"/>
          </a:xfrm>
          <a:prstGeom prst="rect">
            <a:avLst/>
          </a:prstGeom>
          <a:ln>
            <a:solidFill>
              <a:schemeClr val="accent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9" name="Прямоугольник 38"/>
          <p:cNvSpPr/>
          <p:nvPr/>
        </p:nvSpPr>
        <p:spPr>
          <a:xfrm>
            <a:off x="5786446" y="6215082"/>
            <a:ext cx="1785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«Концерт под окном»</a:t>
            </a:r>
          </a:p>
          <a:p>
            <a:pPr algn="ctr"/>
            <a:r>
              <a:rPr lang="ru-RU" sz="9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Персональные поздравления ветеранам</a:t>
            </a:r>
            <a:endParaRPr lang="ru-RU" sz="900" b="1" i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01" t="51155" r="10866" b="1432"/>
          <a:stretch/>
        </p:blipFill>
        <p:spPr>
          <a:xfrm flipH="1">
            <a:off x="5436095" y="5013176"/>
            <a:ext cx="2237621" cy="120133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5" name="Объект 3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47" b="17647"/>
          <a:stretch>
            <a:fillRect/>
          </a:stretch>
        </p:blipFill>
        <p:spPr>
          <a:xfrm>
            <a:off x="142843" y="785794"/>
            <a:ext cx="2945519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36" t="12656" r="21670" b="24103"/>
          <a:stretch/>
        </p:blipFill>
        <p:spPr>
          <a:xfrm>
            <a:off x="5000628" y="785794"/>
            <a:ext cx="2428892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3750842" y="4643446"/>
            <a:ext cx="5268780" cy="17145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72" y="44624"/>
            <a:ext cx="404580" cy="5117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038" y="902450"/>
            <a:ext cx="3205020" cy="4383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Бодайбинском районе»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548680"/>
            <a:ext cx="2214578" cy="3571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174,3 тыс. руб. – участие в выездных соревнованиях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237058" y="980728"/>
            <a:ext cx="686870" cy="26724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0243509">
            <a:off x="6034997" y="682899"/>
            <a:ext cx="642942" cy="30698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1556792"/>
            <a:ext cx="3643338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Основные показатели развития физической        культуры и спорта        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г.     2020 г.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55              55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секций                                                               58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05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8    </a:t>
            </a:r>
          </a:p>
          <a:p>
            <a:endParaRPr lang="ru-RU" sz="105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Доля учащихся,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кружках и секциях (%)                              68,3           69</a:t>
            </a: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физкультурой  и спортом к общему </a:t>
            </a: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количеству населения (%)                             33,8       37,7</a:t>
            </a:r>
            <a:r>
              <a:rPr lang="ru-RU" sz="1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493884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Финансирование мероприятий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567,2 тыс. руб.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2019 г. – 1 749,7  тыс. руб.)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980728"/>
            <a:ext cx="2203189" cy="425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392,9 тыс.руб. – проведение физкультурно –оздоровительных  мероприятий</a:t>
            </a:r>
          </a:p>
        </p:txBody>
      </p:sp>
      <p:sp>
        <p:nvSpPr>
          <p:cNvPr id="13" name="Стрелка вправо 12"/>
          <p:cNvSpPr/>
          <p:nvPr/>
        </p:nvSpPr>
        <p:spPr>
          <a:xfrm rot="1248548">
            <a:off x="6014133" y="1067905"/>
            <a:ext cx="684673" cy="31393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11561" t="17762" r="16177"/>
          <a:stretch/>
        </p:blipFill>
        <p:spPr>
          <a:xfrm>
            <a:off x="3714744" y="3214686"/>
            <a:ext cx="1800200" cy="138210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/>
          <a:srcRect l="4630" t="4676" r="12022" b="6492"/>
          <a:stretch/>
        </p:blipFill>
        <p:spPr>
          <a:xfrm>
            <a:off x="5588660" y="3214686"/>
            <a:ext cx="1555108" cy="136815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3851920" y="4643447"/>
            <a:ext cx="5022889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27  спортивных мероприятий, в рамках которых проведено  более </a:t>
            </a:r>
            <a:r>
              <a:rPr lang="ru-RU" sz="1200" b="1" i="1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соревнований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них приняли участие 2 122 чел. Среди них традиционные: Всероссийская лыжная гонка «Лыжня России», лыжная гонка ветеранов, турнир по футболу «Седой Витим»,  День защитника Отечества,  День физкультурника и др. </a:t>
            </a:r>
          </a:p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Бодайбинские спортсмены приняли участие </a:t>
            </a:r>
          </a:p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 выездных  соревнованиях различного уровня, на которых  заняли  </a:t>
            </a:r>
          </a:p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призовых мест.</a:t>
            </a:r>
          </a:p>
          <a:p>
            <a:pPr algn="ctr"/>
            <a:endParaRPr lang="ru-RU" sz="1050" b="1" i="1" dirty="0" smtClean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4" descr="https://i.mycdn.me/i?r=AyH4iRPQ2q0otWIFepML2LxRWqV48vseMXJtraS4T6KdZ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 descr="https://i.mycdn.me/i?r=AyH4iRPQ2q0otWIFepML2LxRaChYJVGOihkDQpqB4NdzyQ"/>
          <p:cNvPicPr>
            <a:picLocks noChangeAspect="1" noChangeArrowheads="1"/>
          </p:cNvPicPr>
          <p:nvPr/>
        </p:nvPicPr>
        <p:blipFill>
          <a:blip r:embed="rId5" cstate="print"/>
          <a:srcRect b="24865"/>
          <a:stretch>
            <a:fillRect/>
          </a:stretch>
        </p:blipFill>
        <p:spPr bwMode="auto">
          <a:xfrm>
            <a:off x="3714744" y="1500174"/>
            <a:ext cx="2928958" cy="16505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484" name="Picture 4" descr="https://i.mycdn.me/i?r=AyH4iRPQ2q0otWIFepML2LxRmuLHgH2QtBy6t7JnCfHlhA"/>
          <p:cNvPicPr>
            <a:picLocks noChangeAspect="1" noChangeArrowheads="1"/>
          </p:cNvPicPr>
          <p:nvPr/>
        </p:nvPicPr>
        <p:blipFill>
          <a:blip r:embed="rId6" cstate="print"/>
          <a:srcRect l="4762" t="23789" r="28310"/>
          <a:stretch>
            <a:fillRect/>
          </a:stretch>
        </p:blipFill>
        <p:spPr bwMode="auto">
          <a:xfrm>
            <a:off x="7215206" y="3214686"/>
            <a:ext cx="1785950" cy="135699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486" name="Picture 6" descr="https://i.mycdn.me/i?r=AyH4iRPQ2q0otWIFepML2LxRZ0xGmWF19VI30k3eLvnevQ"/>
          <p:cNvPicPr>
            <a:picLocks noChangeAspect="1" noChangeArrowheads="1"/>
          </p:cNvPicPr>
          <p:nvPr/>
        </p:nvPicPr>
        <p:blipFill>
          <a:blip r:embed="rId7" cstate="print"/>
          <a:srcRect l="5556" r="5527"/>
          <a:stretch>
            <a:fillRect/>
          </a:stretch>
        </p:blipFill>
        <p:spPr bwMode="auto">
          <a:xfrm>
            <a:off x="6702629" y="1500174"/>
            <a:ext cx="2298527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0488" name="Picture 8" descr="https://i.mycdn.me/i?r=AyH4iRPQ2q0otWIFepML2LxR8po1erpN5-6NnWh2UnrknA"/>
          <p:cNvPicPr>
            <a:picLocks noChangeAspect="1" noChangeArrowheads="1"/>
          </p:cNvPicPr>
          <p:nvPr/>
        </p:nvPicPr>
        <p:blipFill>
          <a:blip r:embed="rId8" cstate="print"/>
          <a:srcRect t="3401" b="12245"/>
          <a:stretch>
            <a:fillRect/>
          </a:stretch>
        </p:blipFill>
        <p:spPr bwMode="auto">
          <a:xfrm>
            <a:off x="142844" y="4214818"/>
            <a:ext cx="3500462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71406" y="5643578"/>
            <a:ext cx="4643470" cy="9286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связи с эпидемиологической ситуацией не проводились в полном </a:t>
            </a:r>
            <a:r>
              <a:rPr lang="ru-RU" sz="12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объеие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акции и мероприятия по профилактике социально-негативных явлений,  работал  </a:t>
            </a:r>
            <a:r>
              <a:rPr lang="ru-RU" sz="12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онлайн-лагерь</a:t>
            </a: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, в котором было задействовано 120 чел.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29190" y="1142984"/>
            <a:ext cx="4071966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МОЛОДЕЖНАЯ  ПОЛИТИКА</a:t>
            </a: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500042"/>
          <a:ext cx="2500330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643050"/>
            <a:ext cx="4714876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участников - более 200 чел.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связи с эпидемиологической ситуацией подготовлено 10  волонтеров для оказания услуг по доставке продуктов питания и медицинских препаратов для лиц, находящихся на самоизоляции.</a:t>
            </a:r>
          </a:p>
          <a:p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Гражданско-патриотическое воспитание </a:t>
            </a:r>
          </a:p>
          <a:p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более 30 мероприятий.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участников – более 1500 чел.</a:t>
            </a:r>
          </a:p>
          <a:p>
            <a:endParaRPr lang="ru-RU" sz="105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Поддержка талантливой и  одаренной молодежи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программах   ВДЦ  «Океан»,  ВДЦ  «Орленок». 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Выплата  стипендии мэра победителю конкурса «Ученик года»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Профилактическая работа с обучающимися ведется через общественные наркопосты, которые созданы во всех школах района. В Бодайбинском горном техникуме работает кабинет профилактики, проводится индивидуальное консультирование подростков. </a:t>
            </a:r>
          </a:p>
          <a:p>
            <a:endParaRPr lang="ru-RU" sz="105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Региональным специалистом по профилактике асоциальных явлений проводятся обучающие тренинги по подготовке волонтеров в сфере профилактики. За год 24 человека получили навыки, помогающие им в деятельности.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00364" y="1142984"/>
            <a:ext cx="1857388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«Молодежь Бодайбинского района»</a:t>
            </a:r>
            <a:endParaRPr lang="ru-RU" sz="1100" dirty="0">
              <a:solidFill>
                <a:srgbClr val="423200"/>
              </a:solidFill>
            </a:endParaRPr>
          </a:p>
        </p:txBody>
      </p:sp>
      <p:sp>
        <p:nvSpPr>
          <p:cNvPr id="27" name="Выгнутая вправо стрелка 26"/>
          <p:cNvSpPr/>
          <p:nvPr/>
        </p:nvSpPr>
        <p:spPr>
          <a:xfrm>
            <a:off x="8715404" y="928670"/>
            <a:ext cx="428628" cy="714380"/>
          </a:xfrm>
          <a:prstGeom prst="curved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1332219">
            <a:off x="2968316" y="632840"/>
            <a:ext cx="411555" cy="96293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500042"/>
            <a:ext cx="5429288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</a:t>
            </a:r>
            <a:endParaRPr lang="ru-RU" sz="1100" dirty="0">
              <a:solidFill>
                <a:srgbClr val="423200"/>
              </a:solidFill>
            </a:endParaRPr>
          </a:p>
        </p:txBody>
      </p:sp>
      <p:pic>
        <p:nvPicPr>
          <p:cNvPr id="19458" name="Picture 2" descr="https://i.mycdn.me/i?r=AyH4iRPQ2q0otWIFepML2LxR2T3Q7aRQlBXGEld2YzjChQ"/>
          <p:cNvPicPr>
            <a:picLocks noChangeAspect="1" noChangeArrowheads="1"/>
          </p:cNvPicPr>
          <p:nvPr/>
        </p:nvPicPr>
        <p:blipFill>
          <a:blip r:embed="rId5" cstate="print"/>
          <a:srcRect t="21007"/>
          <a:stretch>
            <a:fillRect/>
          </a:stretch>
        </p:blipFill>
        <p:spPr bwMode="auto">
          <a:xfrm>
            <a:off x="4929255" y="1928802"/>
            <a:ext cx="4071901" cy="18804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0" name="Picture 4" descr="https://i.mycdn.me/i?r=AyH4iRPQ2q0otWIFepML2LxR7akX3YXtFKbZf3KYqYe7fA"/>
          <p:cNvPicPr>
            <a:picLocks noChangeAspect="1" noChangeArrowheads="1"/>
          </p:cNvPicPr>
          <p:nvPr/>
        </p:nvPicPr>
        <p:blipFill>
          <a:blip r:embed="rId6" cstate="print"/>
          <a:srcRect b="19039"/>
          <a:stretch>
            <a:fillRect/>
          </a:stretch>
        </p:blipFill>
        <p:spPr bwMode="auto">
          <a:xfrm>
            <a:off x="4929190" y="3857628"/>
            <a:ext cx="1714512" cy="11430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2" name="Picture 6" descr="https://i.mycdn.me/i?r=AyH4iRPQ2q0otWIFepML2LxRznnMLPFl2eAebKoVDtzH6A"/>
          <p:cNvPicPr>
            <a:picLocks noChangeAspect="1" noChangeArrowheads="1"/>
          </p:cNvPicPr>
          <p:nvPr/>
        </p:nvPicPr>
        <p:blipFill>
          <a:blip r:embed="rId7" cstate="print"/>
          <a:srcRect l="8610"/>
          <a:stretch>
            <a:fillRect/>
          </a:stretch>
        </p:blipFill>
        <p:spPr bwMode="auto">
          <a:xfrm>
            <a:off x="6715140" y="3857628"/>
            <a:ext cx="2274848" cy="11201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4" name="Picture 8" descr="https://i.mycdn.me/i?r=AyH4iRPQ2q0otWIFepML2LxRUe-ubh3hQWusxIdkFbONSA"/>
          <p:cNvPicPr>
            <a:picLocks noChangeAspect="1" noChangeArrowheads="1"/>
          </p:cNvPicPr>
          <p:nvPr/>
        </p:nvPicPr>
        <p:blipFill>
          <a:blip r:embed="rId8" cstate="print"/>
          <a:srcRect l="24242"/>
          <a:stretch>
            <a:fillRect/>
          </a:stretch>
        </p:blipFill>
        <p:spPr bwMode="auto">
          <a:xfrm>
            <a:off x="7215206" y="5072074"/>
            <a:ext cx="1785918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9466" name="Picture 10" descr="https://i.mycdn.me/i?r=AyH4iRPQ2q0otWIFepML2LxRZBxfs70h2WO82SKWsHDuk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5071945"/>
            <a:ext cx="2212476" cy="16432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Светлана\Desktop\В РАБОТЕ\Отчет мэра за 2018 год\Изображение 007.jpg"/>
          <p:cNvPicPr>
            <a:picLocks noChangeAspect="1" noChangeArrowheads="1"/>
          </p:cNvPicPr>
          <p:nvPr/>
        </p:nvPicPr>
        <p:blipFill>
          <a:blip r:embed="rId2" cstate="print"/>
          <a:srcRect t="9236" b="15247"/>
          <a:stretch>
            <a:fillRect/>
          </a:stretch>
        </p:blipFill>
        <p:spPr bwMode="auto">
          <a:xfrm>
            <a:off x="142844" y="714356"/>
            <a:ext cx="3643338" cy="185738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05880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857620" y="642918"/>
            <a:ext cx="5143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     </a:t>
            </a:r>
            <a:r>
              <a:rPr lang="ru-RU" sz="13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г.            2020 г.  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            350 чел.            345 чел.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                                                                          42 чел.            38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            122 чел.         121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            15 чел.           15 чел.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          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171 чел.        171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2000241"/>
            <a:ext cx="50006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году обеспеченность врачами снизилась  на 10% по отношению к 2019 году, и составляет  49,8%.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3214686"/>
            <a:ext cx="3143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2844" y="2643182"/>
            <a:ext cx="54292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2020 г. н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аше здравоохранение столкнулось с новым вирусом. И бодайбинские медики фактически были оставлены с ним наедине. Но совместными усилиями Администрации и золотодобывающих предприятий они справились с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COVID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-19.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самого начала пандемии золотодобывающие предприятия начали передавать медицинскому учреждению аппараты искусственной вентиляции легких (ИВЛ), средства индивидуальной защиты, лекарственные препараты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другое необходимое </a:t>
            </a: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оборудование. Выделялись средства на приобретение медикаментов, обеспечение питания в госпиталях, покупку бытовых вещей для медучреждения.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Пожертвованы денежные средства на финансирование расходов, связанных с проведением тестирования и лабораторными исследованиями граждан на COVID-19.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300" b="1" dirty="0" smtClean="0">
                <a:solidFill>
                  <a:srgbClr val="4232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партнерских отношений для больницы приобретен компьютерный томограф. Для его установки переоборудовано отдельное помещение, в соответствии с   требованиями. Проводится обучение персонала. </a:t>
            </a: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447675" algn="just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AutoShape 5" descr="blob:https://web.whatsapp.com/833cb1d8-ae89-4053-9327-6703b08b37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blob:https://web.whatsapp.com/833cb1d8-ae89-4053-9327-6703b08b37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8" name="Picture 10" descr="C:\4. В РАБОТЕ\Отчет мэра за 2020 год\Фото для отчета\71f2b09f-c909-4032-b3b3-11ecaab30d05.jpg"/>
          <p:cNvPicPr>
            <a:picLocks noChangeAspect="1" noChangeArrowheads="1"/>
          </p:cNvPicPr>
          <p:nvPr/>
        </p:nvPicPr>
        <p:blipFill>
          <a:blip r:embed="rId4" cstate="print"/>
          <a:srcRect l="28763" t="23760" r="25645"/>
          <a:stretch>
            <a:fillRect/>
          </a:stretch>
        </p:blipFill>
        <p:spPr bwMode="auto">
          <a:xfrm rot="21363718" flipH="1">
            <a:off x="5722619" y="2643182"/>
            <a:ext cx="1785950" cy="40005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7417" name="Picture 9" descr="C:\4. В РАБОТЕ\Отчет мэра за 2020 год\Фото для отчета\833cb1d8-ae89-4053-9327-6703b08b371d.jpg"/>
          <p:cNvPicPr>
            <a:picLocks noChangeAspect="1" noChangeArrowheads="1"/>
          </p:cNvPicPr>
          <p:nvPr/>
        </p:nvPicPr>
        <p:blipFill>
          <a:blip r:embed="rId5" cstate="print"/>
          <a:srcRect l="9210" t="5859" r="31846" b="9984"/>
          <a:stretch>
            <a:fillRect/>
          </a:stretch>
        </p:blipFill>
        <p:spPr bwMode="auto">
          <a:xfrm rot="161746" flipH="1">
            <a:off x="7236898" y="2643182"/>
            <a:ext cx="1714512" cy="400052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57148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ЗДРАВООХРАНЕНИЕ. СОТРУДНИЧЕСТВО С АДМИНИСТРАЦИЕЙ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00777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48" y="437763"/>
            <a:ext cx="8034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укрепление материально-технической базы учреждений здравоохранения 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2020 году направлено 66 млн. рублей (в 2019 г. - 2,9млн. руб.) </a:t>
            </a:r>
          </a:p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рамках мероприятий социально-экономического партнерства приобретено оборудование, профинансированы  ремонтные работы в медицинских учреждениях города и района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04048" y="1412776"/>
            <a:ext cx="403244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 в сфере здравоохранения направлены на:</a:t>
            </a:r>
            <a:endParaRPr kumimoji="0" lang="ru-RU" sz="900" b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проведение целенаправленной работы по привлечению медицинских кадров в Бодайбинский район;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сотрудничество с Администрацией района в части приобретения жилой площади для приезжающих врачей;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совместную разработку с Администрацией района  муниципальной программы по профориентационной работе с выпускниками школ Бодайбинского района; 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организацию межведомственной работы по повышению уровня охвата населения диспансеризацией и профилактическими осмотрами;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повышение эффективности работы по профилактике младенческой смертности; 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соблюдение принципов маршрутизации при организации медицинской помощи беременным женщинам и детям раннего возраста;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продолжение участия в реализации приоритетных проектов в рамках социально-экономического партнерства;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решение вопроса по строительству врачебной амбулатории в п. Артемовский за счет внебюджетных средств;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- завершение внедрения программы бережливой поликлиники в детской поликлинике и приемном отделении г. Бодайбо.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1" name="Picture 1" descr="C:\4. В РАБОТЕ\Отчет мэра за 2020 год\Фото для отчета\Кернер. Оборудование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3" y="1500174"/>
            <a:ext cx="2579641" cy="1571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2" name="Picture 2" descr="C:\4. В РАБОТЕ\Отчет мэра за 2020 год\Фото для отчета\Кернер. Оборудование\8.jpg"/>
          <p:cNvPicPr>
            <a:picLocks noChangeAspect="1" noChangeArrowheads="1"/>
          </p:cNvPicPr>
          <p:nvPr/>
        </p:nvPicPr>
        <p:blipFill>
          <a:blip r:embed="rId4" cstate="print"/>
          <a:srcRect l="14062" r="12813"/>
          <a:stretch>
            <a:fillRect/>
          </a:stretch>
        </p:blipFill>
        <p:spPr bwMode="auto">
          <a:xfrm>
            <a:off x="71406" y="3143248"/>
            <a:ext cx="2571768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3" name="Picture 3" descr="C:\4. В РАБОТЕ\Отчет мэра за 2020 год\Фото для отчета\Кернер. Оборудование\10.jpg"/>
          <p:cNvPicPr>
            <a:picLocks noChangeAspect="1" noChangeArrowheads="1"/>
          </p:cNvPicPr>
          <p:nvPr/>
        </p:nvPicPr>
        <p:blipFill>
          <a:blip r:embed="rId5" cstate="print"/>
          <a:srcRect l="12451"/>
          <a:stretch>
            <a:fillRect/>
          </a:stretch>
        </p:blipFill>
        <p:spPr bwMode="auto">
          <a:xfrm>
            <a:off x="2714612" y="1500174"/>
            <a:ext cx="2214578" cy="1571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4" name="Picture 4" descr="C:\4. В РАБОТЕ\Отчет мэра за 2020 год\Фото для отчета\Кернер. Оборудование\24.jpg"/>
          <p:cNvPicPr>
            <a:picLocks noChangeAspect="1" noChangeArrowheads="1"/>
          </p:cNvPicPr>
          <p:nvPr/>
        </p:nvPicPr>
        <p:blipFill>
          <a:blip r:embed="rId6" cstate="print"/>
          <a:srcRect l="13393"/>
          <a:stretch>
            <a:fillRect/>
          </a:stretch>
        </p:blipFill>
        <p:spPr bwMode="auto">
          <a:xfrm>
            <a:off x="2714612" y="3143248"/>
            <a:ext cx="2214578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5" name="Picture 5" descr="C:\4. В РАБОТЕ\Отчет мэра за 2020 год\Фото для отчета\Кернер. Оборудование\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4714884"/>
            <a:ext cx="2571768" cy="14990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5366" name="Picture 6" descr="C:\4. В РАБОТЕ\Отчет мэра за 2020 год\Фото для отчета\Кернер. Оборудование\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4714884"/>
            <a:ext cx="2286016" cy="15001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9001156" cy="785818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МЕРЫ  СОЦИАЛЬНОЙ  ПОДДЕРЖКИ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РАБОТНИКОВ  БЮДЖЕТНОЙ  СФЕРЫ  ДЛЯ  ПРИВЛЕЧЕНИЯ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 СОХРАНЕНИЯ  КАДРОВ  В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58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85800" y="2786058"/>
            <a:ext cx="6015026" cy="285752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жильём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4857760"/>
            <a:ext cx="5857916" cy="341230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571612"/>
            <a:ext cx="61436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Ежегодные денежные выплаты специалистам, прибывшим на работу в Бодайбинский район в размере 100 тыс. руб. (с высшим образованием) и  50 тыс.руб.  (со средне-специальным образованием увеличена до 150 и 75 тыс. соответственно. В  2020 году денежные выплаты получили: 17 работников образования, врачей и работников  среднего медицинского персонала.  5 педагогов – участники программы «Земский учитель»; 2 врача (терапевт и стоматолог) и 1 фельдшер – приехали работать по программе «Земский доктор».</a:t>
            </a:r>
            <a:endParaRPr lang="ru-RU" sz="1100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286388"/>
            <a:ext cx="83582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целях повышения образовательного ценза и закрепления специалистов в образовательных организациях г. Бодайбо и района предусмотрены  компенсационные денежные выплаты работникам,  обучающимся в средних профессиональных и высших учебных заведениях.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2015 года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данной выплатой воспользовалось 30 работников образовательных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организаций. На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эти цели из бюджета МО г. Бодайбо и района в 2020 г. направлено 101,2 тыс. руб.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Всего с 2015 года выделено 766 тыс. руб.</a:t>
            </a:r>
            <a:endParaRPr lang="ru-RU" sz="11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6385" t="21290" b="30215"/>
          <a:stretch/>
        </p:blipFill>
        <p:spPr>
          <a:xfrm rot="21138142">
            <a:off x="6562772" y="1530162"/>
            <a:ext cx="1637726" cy="1832537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https://www.irk.kp.ru/share/i/12/11309030/inx960x640.jpg"/>
          <p:cNvPicPr>
            <a:picLocks noChangeAspect="1" noChangeArrowheads="1"/>
          </p:cNvPicPr>
          <p:nvPr/>
        </p:nvPicPr>
        <p:blipFill>
          <a:blip r:embed="rId4" cstate="print"/>
          <a:srcRect l="43275" t="2344" r="20936" b="13281"/>
          <a:stretch>
            <a:fillRect/>
          </a:stretch>
        </p:blipFill>
        <p:spPr bwMode="auto">
          <a:xfrm rot="570099">
            <a:off x="7680209" y="2308097"/>
            <a:ext cx="1303620" cy="20489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14282" y="3128705"/>
            <a:ext cx="73356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счет средств местного бюджета для педагогов и медицинских работников в 2020 году было </a:t>
            </a:r>
          </a:p>
          <a:p>
            <a:pPr lvl="0" algn="just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приобретено 6 квартир в г. Бодайбо и  в поселках района.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соответствии с Порядком предоставления частичной компенсации расходов по найму жилого помещения молодым и приглашенным специалистам  образовательных учреждений г. Бодайбо, утвержденном постановлением Администрации г. Бодайбо и района, с 2016 года педагоги ежемесячно получают компенсационную выплату.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г.  14 педагогов получали компенсационную выплату в размере до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тыс. руб. ежемесячно. Всего данной льготой с 2016 г. воспользовалось 20 приглашенных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специалистов.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За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счет средств Фонда социальной поддержки работников ОГБУЗ «Районная больница г.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Бодайбо» производится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оплата расходов по найму жилья вновь прибывшим специалистам в сумме до 10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1190" y="1142984"/>
            <a:ext cx="7642710" cy="357190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подпрограммы «Кадровое обеспечение учреждений образования, культуры, здравоохранения </a:t>
            </a:r>
            <a:endParaRPr lang="ru-RU" sz="1200" cap="all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1406" y="642918"/>
            <a:ext cx="4500594" cy="60722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2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71462"/>
            <a:ext cx="8358246" cy="500066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НАСЕЛЕНИЯ</a:t>
            </a:r>
            <a:endParaRPr lang="ru-RU" sz="2000" b="1" cap="none" dirty="0"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786314" y="714356"/>
            <a:ext cx="414340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2016 года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«Семья и дети Бодайбинского района»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семей с детьми, находящихся в трудной жизненной ситуации, приемных семей;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социализации детей-инвалидов, интеграции их в общество;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обеспечение семей, воспитывающих детей, болеющих сахарным диабетом тест-полосками и жизненно необходимыми препаратами. В 2020 г. помощь получили 8 детей-инвалидов, 2 семьи </a:t>
            </a:r>
            <a:r>
              <a:rPr lang="ru-RU" sz="11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тест-полоски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100" b="1" i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глюкометром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4232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отдыха, оздоровления и занятости детей, развития семейных форм отдыха.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проведении городских и районных мероприятий, направленных на укрепление института семьи, сохранение и развитие семейных ценностей.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rgbClr val="4232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2020 г. на исполнение мероприятий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было направлено из бюджета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 г. Бодайбо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района – 868,9 тыс.руб., </a:t>
            </a:r>
            <a:endParaRPr lang="en-US" sz="1100" b="1" i="1" dirty="0" smtClean="0">
              <a:solidFill>
                <a:srgbClr val="4232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внебюджетных – 660 тыс.</a:t>
            </a:r>
            <a:r>
              <a:rPr lang="en-US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5633553"/>
            <a:ext cx="535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endParaRPr lang="ru-RU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2844" y="3643314"/>
            <a:ext cx="53578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714356"/>
            <a:ext cx="4357718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 комплекс мер социальной  поддержки  граждан:</a:t>
            </a:r>
          </a:p>
          <a:p>
            <a:pPr algn="ctr">
              <a:buNone/>
            </a:pPr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  семей, имеющих  в  своем  составе  трех  и  более детей, принятых под опеку, переданных на воспитание в приемную семью, размер родительской платы снижен на 50%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11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  организацию   льготного   питания    в     образовательных учреждениях  направлено  из бюджета  МО г. Бодайбо    и  района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4 622,4 тыс.руб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Все услуги по дополнительному образованию детей оказываются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бесплатной основе.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 2015 года  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отменена   плата 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за  посещение  объектов  спорта (каток, бассейн, лыжная база)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приемных, опекаемых и  многодетных семей. 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2020 г. такой мерой соцподдержки пользовались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детей.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Оказывается   материальная   помощь жителям, оказавшимся в трудной жизненной ситуации. В 2020 г. помощь оказана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103 чел. на сумму 2 531,7 тыс. руб.,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 семьи с детьми на сумму 818,8 тыс. руб. 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(в 2019 г. - 21 семья на сумму 897,4 тыс. руб.). 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преддверии Нового года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 получили комплекты теплой одежды, все категории детей были обеспечены сладкими новогодними подарками. Кроме того, все дети начальной школы и дети-инвалиды были обеспечены новогодними подарками  от АО «ЗДК «Лензолото».</a:t>
            </a:r>
          </a:p>
          <a:p>
            <a:pPr algn="just"/>
            <a:endParaRPr lang="ru-RU" sz="1100" b="1" i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 поддержке золотодобывающих предприятий организовывались благотворительные акции «Собери ребенка в школу», в рамках которой </a:t>
            </a:r>
            <a:r>
              <a:rPr lang="ru-RU" sz="1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1100" b="1" i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детей обеспечены одеждой, обувью и  канцелярскими  принадлежностями.  </a:t>
            </a:r>
          </a:p>
        </p:txBody>
      </p:sp>
      <p:pic>
        <p:nvPicPr>
          <p:cNvPr id="14338" name="Picture 2" descr="https://i.mycdn.me/i?r=AyH4iRPQ2q0otWIFepML2LxRrNH44ibpv89X03fbdAmkoA"/>
          <p:cNvPicPr>
            <a:picLocks noChangeAspect="1" noChangeArrowheads="1"/>
          </p:cNvPicPr>
          <p:nvPr/>
        </p:nvPicPr>
        <p:blipFill>
          <a:blip r:embed="rId3" cstate="print"/>
          <a:srcRect t="15234" b="5411"/>
          <a:stretch>
            <a:fillRect/>
          </a:stretch>
        </p:blipFill>
        <p:spPr bwMode="auto">
          <a:xfrm>
            <a:off x="4643438" y="4429133"/>
            <a:ext cx="4459412" cy="22860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715008" y="4786322"/>
            <a:ext cx="3428992" cy="1857388"/>
          </a:xfrm>
          <a:prstGeom prst="roundRect">
            <a:avLst/>
          </a:prstGeom>
          <a:solidFill>
            <a:srgbClr val="4232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500042"/>
            <a:ext cx="5429256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ЗАЩИТА 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8" y="71415"/>
            <a:ext cx="500033" cy="63245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2844" y="500043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 состоянию на 01.01.2021 года в учреждении числится 5 179 получателей мер социальной поддержки (2019 г – 4 806), из них получают льготы за счет средств федерального бюджета - 1 128 чел., из средств бюджета Иркутской области – 4 051 чел.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438" y="1500175"/>
            <a:ext cx="557213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Основной мерой социальной поддержки является выплаты социальных пособий семьям с детьми. На учете состоит  2396 получателей, которым предоставляется 33 меры социальной поддержки. В 2020 г. были установлены новые меры социальной поддержки для семей, имеющим детей. Поступило 1217 заявлений.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2020 г. началась выдача удостоверений многодетным семьям. Статус получили 92 семьи.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Компенсацию расходов на оплату жилого помещения и коммунальных услуг получают 2551 чел. Из них, 104 человека – граждане, имеющие статус «Дети ВОВ».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получение жилищных субсидий в связи с переселением из районов Крайнего Севера и приравненных к ним местностей на 01.01.2021 г. претендует 491 семья.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2018 г. принят Закон Иркутской области «О дополнительной мере социальной поддержки граждан, проживающих в поселке Маракан». Гражданам предоставлена единовременная социальная выплата для приобретения жилья в размере 758 280 рублей. 246 чел. реализовали право на социальную выплату. В настоящее время в п. Маракан проживают 12 чел., с которыми ведется работа по их переселению.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государственной программы Иркутской области «Социальная поддержка населения» оказаны дополнительные меры социальной поддержки отдельным категориям граждан в виде: адресной материальной помощи - 23 чел.; государственной социальной помощи - 33 чел.; на основе социального контракта – 4 чел.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Принят закон от о дополнительной мере социальной поддержки семей в виде областного материнского (семейного) капитала. С 01.02.2020 г. размер материнского капитала составил 108 150 руб.  Выдано 16 сертификатов, а с начала действия закона с 2012 г. всего выдано 264 сертификата.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соответствии с подпрограммой «Социальное развитие коренных малочисленных народов Иркутской области»  в 2020 г. оказана материальная помощь на приобретение одежды, медицинских препаратов и продуктов питания 3 семьям общей численностью 11 человек.</a:t>
            </a:r>
          </a:p>
          <a:p>
            <a:pPr algn="just">
              <a:buFont typeface="Wingdings" pitchFamily="2" charset="2"/>
              <a:buChar char="ü"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57884" y="4864112"/>
            <a:ext cx="31432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г. Бодайбо и района регулярно оказывает финансовую помощь учреждениям социальной защиты в организации и    проведении мероприятий:</a:t>
            </a:r>
          </a:p>
          <a:p>
            <a:pPr algn="just"/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форум приемных родителей;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этап конкурса «Почетная семья;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международный День семьи;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празднование годовщины Победы в ВОВ и другие.</a:t>
            </a:r>
          </a:p>
        </p:txBody>
      </p:sp>
      <p:pic>
        <p:nvPicPr>
          <p:cNvPr id="13316" name="Picture 4" descr="https://i.mycdn.me/i?r=AyH4iRPQ2q0otWIFepML2LxR-sH7jgRf5wQq3vSid6XcuQ"/>
          <p:cNvPicPr>
            <a:picLocks noChangeAspect="1" noChangeArrowheads="1"/>
          </p:cNvPicPr>
          <p:nvPr/>
        </p:nvPicPr>
        <p:blipFill>
          <a:blip r:embed="rId4" cstate="print"/>
          <a:srcRect l="13633" t="4545" r="18200" b="11364"/>
          <a:stretch>
            <a:fillRect/>
          </a:stretch>
        </p:blipFill>
        <p:spPr bwMode="auto">
          <a:xfrm>
            <a:off x="5715008" y="571480"/>
            <a:ext cx="3217146" cy="26432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3314" name="Picture 2" descr="https://i.mycdn.me/i?r=AyH4iRPQ2q0otWIFepML2LxR-via1z-Ngs3WoSLNsGUBwg"/>
          <p:cNvPicPr>
            <a:picLocks noChangeAspect="1" noChangeArrowheads="1"/>
          </p:cNvPicPr>
          <p:nvPr/>
        </p:nvPicPr>
        <p:blipFill>
          <a:blip r:embed="rId5" cstate="print"/>
          <a:srcRect t="23240" b="17907"/>
          <a:stretch>
            <a:fillRect/>
          </a:stretch>
        </p:blipFill>
        <p:spPr bwMode="auto">
          <a:xfrm>
            <a:off x="5715008" y="3286124"/>
            <a:ext cx="3214710" cy="13573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4. В РАБОТЕ\Отчет мэра за 2020 год\Фото для отчета\ПАЗ-32054.jpg"/>
          <p:cNvPicPr>
            <a:picLocks noChangeAspect="1" noChangeArrowheads="1"/>
          </p:cNvPicPr>
          <p:nvPr/>
        </p:nvPicPr>
        <p:blipFill>
          <a:blip r:embed="rId2" cstate="print"/>
          <a:srcRect t="5725" b="14122"/>
          <a:stretch>
            <a:fillRect/>
          </a:stretch>
        </p:blipFill>
        <p:spPr bwMode="auto">
          <a:xfrm>
            <a:off x="214282" y="3571876"/>
            <a:ext cx="4572032" cy="24288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16" name="Загнутый угол 15"/>
          <p:cNvSpPr/>
          <p:nvPr/>
        </p:nvSpPr>
        <p:spPr>
          <a:xfrm>
            <a:off x="214282" y="5857892"/>
            <a:ext cx="4572032" cy="928694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              </a:t>
            </a:r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 ТРАНСПОРТНОЙ  ДОСТУПНОСТИ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5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42844" y="785794"/>
            <a:ext cx="5000660" cy="1500198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- 579 км.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местного значения  - 184 км, в том числе с твердым покрытием – 74 км, из них с усовершенствованным покрытием – 44 км.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Обслуживанием и ремонтом дорог занимается  филиал «Бодайбинский» ОАО «Дорожная служба Иркутской области». Большую помощь и поддержку в содержании отдельных участков дорог оказывают золотодобывающие предприятия района.</a:t>
            </a:r>
            <a:endParaRPr lang="ru-RU" sz="12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357430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 организации транспортного обслуживания населения по  маршрутам 	Бодайбо-Перевоз, Бодайбо-Васильевский, Бодайбо–Артемовский, Бодайбо–Балахнинский  и Бодайбо-Мамакан в 2020 г. в бюджете района  была предусмотрена субсидия на   возмещение  затрат в  размере  5 672,7 тыс. руб. Заключены муниципальные  контракты с ООО «УК ГОРОД» и ИП Зобнин М.А. </a:t>
            </a: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Светлана\Desktop\В РАБОТЕ\Отчет мэра за 2018 год\Новый мерс администрация\KFEC1781.JPG"/>
          <p:cNvPicPr>
            <a:picLocks noChangeAspect="1" noChangeArrowheads="1"/>
          </p:cNvPicPr>
          <p:nvPr/>
        </p:nvPicPr>
        <p:blipFill>
          <a:blip r:embed="rId4" cstate="print"/>
          <a:srcRect t="22222" r="16204"/>
          <a:stretch>
            <a:fillRect/>
          </a:stretch>
        </p:blipFill>
        <p:spPr bwMode="auto">
          <a:xfrm>
            <a:off x="7215206" y="785794"/>
            <a:ext cx="1857388" cy="1285884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357818" y="2500306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лана\Desktop\В РАБОТЕ\Отчет мэра за 2018 год\Новый мерс администрация\QSAR0461.JPG"/>
          <p:cNvPicPr>
            <a:picLocks noChangeAspect="1" noChangeArrowheads="1"/>
          </p:cNvPicPr>
          <p:nvPr/>
        </p:nvPicPr>
        <p:blipFill>
          <a:blip r:embed="rId5" cstate="print"/>
          <a:srcRect b="3268"/>
          <a:stretch>
            <a:fillRect/>
          </a:stretch>
        </p:blipFill>
        <p:spPr bwMode="auto">
          <a:xfrm>
            <a:off x="5286380" y="785794"/>
            <a:ext cx="1857388" cy="1285884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9" name="Загнутый угол 18"/>
          <p:cNvSpPr/>
          <p:nvPr/>
        </p:nvSpPr>
        <p:spPr>
          <a:xfrm>
            <a:off x="5286380" y="5214950"/>
            <a:ext cx="3786182" cy="1357322"/>
          </a:xfrm>
          <a:prstGeom prst="foldedCorner">
            <a:avLst/>
          </a:prstGeom>
          <a:solidFill>
            <a:srgbClr val="4232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dirty="0" smtClean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 descr="https://babyzzz.ru/wp-content/uploads/2019/06/post_5d021f0a7e3c8.jpg"/>
          <p:cNvPicPr>
            <a:picLocks noChangeAspect="1" noChangeArrowheads="1"/>
          </p:cNvPicPr>
          <p:nvPr/>
        </p:nvPicPr>
        <p:blipFill>
          <a:blip r:embed="rId6" cstate="print"/>
          <a:srcRect l="14724" t="9816" b="4372"/>
          <a:stretch>
            <a:fillRect/>
          </a:stretch>
        </p:blipFill>
        <p:spPr bwMode="auto">
          <a:xfrm>
            <a:off x="5286380" y="2214555"/>
            <a:ext cx="3786214" cy="292895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286380" y="5223561"/>
            <a:ext cx="371477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Для доставки спортивных, творческих коллективов до станции ВСЖД «Таксимо» и обратно в 2019 году приобретен комфортабельный микроавтобус «Mercedes-Benz-223210», что существенно сказывается на экономии бюджета и позволяет отказаться от дорогостоящих услуг индивидуальных предпринимателей.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5884151"/>
            <a:ext cx="4500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обслуживания населения п. Мамакан при организации пассажирских перевозок, приобретен новый пассажирский автобус ПАЗ–32054 стоимостью 1 916 тыс. руб. взамен сгоревшего в 2019 г. автобуса. </a:t>
            </a:r>
            <a:endParaRPr lang="ru-RU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285728"/>
            <a:ext cx="8215370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 счет бюджетных средств разного уровня реализованы крупные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социальные инвестиционные проекты: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428737"/>
            <a:ext cx="5429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FontTx/>
              <a:buChar char="-"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Продолжена работа по строительству школы в пос. Мамакан.  Ввод в эксплуатацию объекта –2021 год;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Продолжена работа по реконструкции Культурно-досугового центра г. Бодайбо. Выполнено устройство подпорной стены и восстановлено асфальтобетонное покрытие после ремонтных работ (первый слой) на территории МКУ «Культурно-досуговый центр г. Бодайбо и района».  Объект буден сдан в эксплуатацию в 2021 году;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Продолжена работа по реконструкции и благоустройству</a:t>
            </a:r>
          </a:p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детского оздоровительного лагеря «Звездочка». Проведен ремонт жилых корпусов и пищеблока, а также выполнены работы по благоустройству территории лагеря.  </a:t>
            </a:r>
          </a:p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       В 2020 году из-за сложной эпидемиологической обстановки лагерь не функционировал, но работы по благоустройству продолжались. В 2021 году лагерь вновь откроет двери для детей, в том числе из малообеспеченных и многодетных семей.</a:t>
            </a:r>
          </a:p>
        </p:txBody>
      </p:sp>
      <p:pic>
        <p:nvPicPr>
          <p:cNvPr id="45057" name="Picture 1" descr="E:\2020\Школа Мамаканская Июнь, Июль, Август 2020\IMG_4122.jpg"/>
          <p:cNvPicPr>
            <a:picLocks noChangeAspect="1" noChangeArrowheads="1"/>
          </p:cNvPicPr>
          <p:nvPr/>
        </p:nvPicPr>
        <p:blipFill>
          <a:blip r:embed="rId3" cstate="print"/>
          <a:srcRect l="11765" b="24999"/>
          <a:stretch>
            <a:fillRect/>
          </a:stretch>
        </p:blipFill>
        <p:spPr bwMode="auto">
          <a:xfrm>
            <a:off x="5572132" y="1500174"/>
            <a:ext cx="3428992" cy="257176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5058" name="Picture 2" descr="E:\2020\Реконсрукция КДЦ\IMG_4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14817"/>
            <a:ext cx="3429024" cy="25717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5060" name="Picture 4" descr="F:\2019 год\Открытие лагеря Звездочка\2019-07-04\006.JPG"/>
          <p:cNvPicPr>
            <a:picLocks noChangeAspect="1" noChangeArrowheads="1"/>
          </p:cNvPicPr>
          <p:nvPr/>
        </p:nvPicPr>
        <p:blipFill>
          <a:blip r:embed="rId5" cstate="print"/>
          <a:srcRect l="6518" r="12000"/>
          <a:stretch>
            <a:fillRect/>
          </a:stretch>
        </p:blipFill>
        <p:spPr bwMode="auto">
          <a:xfrm>
            <a:off x="3143240" y="4929198"/>
            <a:ext cx="2357454" cy="17859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5059" name="Picture 3" descr="E:\2020\лагерь 2\IMG_1204.JPG"/>
          <p:cNvPicPr>
            <a:picLocks noChangeAspect="1" noChangeArrowheads="1"/>
          </p:cNvPicPr>
          <p:nvPr/>
        </p:nvPicPr>
        <p:blipFill>
          <a:blip r:embed="rId6" cstate="print"/>
          <a:srcRect b="16667"/>
          <a:stretch>
            <a:fillRect/>
          </a:stretch>
        </p:blipFill>
        <p:spPr bwMode="auto">
          <a:xfrm>
            <a:off x="142844" y="4929198"/>
            <a:ext cx="2928958" cy="183051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642942"/>
          </a:xfrm>
        </p:spPr>
        <p:txBody>
          <a:bodyPr>
            <a:no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ИНЖЕНЕРНАЯ  ИНФРАСТРУКТУРА. 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428628" cy="5421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9512" y="2564904"/>
            <a:ext cx="8903632" cy="28803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Светлана\Desktop\Opera Снимок_2020-04-23_092612_www.youtube.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613" y="857232"/>
            <a:ext cx="2991689" cy="162312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04800" y="2625293"/>
            <a:ext cx="86868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Бодайбинском районе остается сложной ситуация с содержанием автомобильных дорог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общего пользования регионального и межмуниципального значения. Все автомобильные дороги района общей протяженностью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500 км находятся в собственности правительства Иркутской области, оперативным управлением занимается дирекция по строительству и эксплуатации, содержанием – филиал Бодайбинский.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связи с большим с трафиком </a:t>
            </a:r>
            <a:r>
              <a:rPr lang="ru-RU" sz="11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высокотоннажной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техники золотодобывающих предприятий и сложным рельефом, дорожное полотно быстро изнашивается и требует постоянного обслуживания в целях безопасной перевозки людей и детей.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По дорогам осуществляется движение пассажирского транспорта, а в период учебного процесса – перевозка школьников.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Проблемой своевременного и качественного содержания дорог является низкая оснащенность филиала дорожной техникой. Администрация неоднократно обращалась в Прокуратуру Иркутской области, в Правительство Иркутской области с просьбой рассмотреть возможность оснащения дорожной техникой, но до настоящего времени ничего не изменилось.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Вопрос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 качестве дорог обсуждался и во время прямого эфира с губернатором Иркутской области Игорем Кобзевым.  </a:t>
            </a:r>
            <a:endParaRPr lang="ru-RU" sz="11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региона отметил, что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сегодняшний день 40% техники, которая находится на балансе Дорожной службы Иркутской области, неисправна.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исправить </a:t>
            </a: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ситуацию 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100" b="1" dirty="0" err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бодайбинскими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дорогами, власти рассматривают возможность передать проблемные участки дороги Бодайбо – </a:t>
            </a:r>
            <a:r>
              <a:rPr lang="ru-RU" sz="1100" b="1" dirty="0" err="1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Таксимо</a:t>
            </a:r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обслуживание частному лицу. </a:t>
            </a:r>
          </a:p>
          <a:p>
            <a:pPr algn="ctr"/>
            <a:r>
              <a:rPr lang="ru-RU" sz="1100" b="1" dirty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	Кроме того, изыскиваются возможности о включении реконструкции и капитального ремонта проблемных участков дорог в федеральную программу. Данная проблема будет обсуждаться с министром транспорта РФ.</a:t>
            </a:r>
          </a:p>
          <a:p>
            <a:pPr algn="ctr"/>
            <a:endParaRPr lang="ru-RU" sz="1000" dirty="0"/>
          </a:p>
        </p:txBody>
      </p:sp>
      <p:pic>
        <p:nvPicPr>
          <p:cNvPr id="1028" name="Picture 4" descr="C:\Users\Светлана\Desktop\Opera Снимок_2020-04-23_092706_www.youtube.com.png"/>
          <p:cNvPicPr>
            <a:picLocks noChangeAspect="1" noChangeArrowheads="1"/>
          </p:cNvPicPr>
          <p:nvPr/>
        </p:nvPicPr>
        <p:blipFill>
          <a:blip r:embed="rId4" cstate="print"/>
          <a:srcRect t="25000"/>
          <a:stretch>
            <a:fillRect/>
          </a:stretch>
        </p:blipFill>
        <p:spPr bwMode="auto">
          <a:xfrm>
            <a:off x="5999910" y="857232"/>
            <a:ext cx="3083234" cy="1623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27035"/>
          <a:stretch/>
        </p:blipFill>
        <p:spPr>
          <a:xfrm>
            <a:off x="285720" y="5517232"/>
            <a:ext cx="2216526" cy="120161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8899" y="5013201"/>
            <a:ext cx="3559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23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100" b="1" dirty="0">
              <a:solidFill>
                <a:srgbClr val="423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5517232"/>
            <a:ext cx="2152724" cy="121090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1535" y="5517232"/>
            <a:ext cx="2186729" cy="120161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6075" y="5517232"/>
            <a:ext cx="2107069" cy="1210908"/>
          </a:xfrm>
          <a:prstGeom prst="rect">
            <a:avLst/>
          </a:prstGeom>
        </p:spPr>
      </p:pic>
      <p:pic>
        <p:nvPicPr>
          <p:cNvPr id="10241" name="Picture 1" descr="C:\Users\Светлана\Desktop\Авария дорога Бодайбо-Таксимо\00f121a4-decd-43bf-88e1-574cea0adae4.jpg"/>
          <p:cNvPicPr>
            <a:picLocks noChangeAspect="1" noChangeArrowheads="1"/>
          </p:cNvPicPr>
          <p:nvPr/>
        </p:nvPicPr>
        <p:blipFill>
          <a:blip r:embed="rId9" cstate="print"/>
          <a:srcRect t="4348"/>
          <a:stretch>
            <a:fillRect/>
          </a:stretch>
        </p:blipFill>
        <p:spPr bwMode="auto">
          <a:xfrm>
            <a:off x="63511" y="857232"/>
            <a:ext cx="2793977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F:\Город\Березка.jpg"/>
          <p:cNvPicPr>
            <a:picLocks noChangeAspect="1" noChangeArrowheads="1"/>
          </p:cNvPicPr>
          <p:nvPr/>
        </p:nvPicPr>
        <p:blipFill>
          <a:blip r:embed="rId2" cstate="print"/>
          <a:srcRect r="25001" b="8187"/>
          <a:stretch>
            <a:fillRect/>
          </a:stretch>
        </p:blipFill>
        <p:spPr bwMode="auto">
          <a:xfrm>
            <a:off x="142876" y="4286256"/>
            <a:ext cx="3071802" cy="17145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" t="6688" r="5945" b="28010"/>
          <a:stretch/>
        </p:blipFill>
        <p:spPr>
          <a:xfrm>
            <a:off x="6357950" y="1643050"/>
            <a:ext cx="2643206" cy="335758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F:\2018 год\Лагерь Звездочка\image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1632" y="4143380"/>
            <a:ext cx="2793442" cy="15716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8193" name="Picture 1" descr="E:\2020\Комсомольская Правда. Авиа. Мэр. Интервью\Фото Комсомолка Авиа\Школа Мамаканская Июнь, Июль, Август 2020\IMG_4132.jpg"/>
          <p:cNvPicPr>
            <a:picLocks noChangeAspect="1" noChangeArrowheads="1"/>
          </p:cNvPicPr>
          <p:nvPr/>
        </p:nvPicPr>
        <p:blipFill>
          <a:blip r:embed="rId5" cstate="print"/>
          <a:srcRect t="17857" b="7143"/>
          <a:stretch>
            <a:fillRect/>
          </a:stretch>
        </p:blipFill>
        <p:spPr bwMode="auto">
          <a:xfrm>
            <a:off x="142844" y="1571612"/>
            <a:ext cx="3175023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142844" y="5786454"/>
            <a:ext cx="3071834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57950" y="5000636"/>
            <a:ext cx="2643206" cy="1643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28992" y="5643578"/>
            <a:ext cx="2857520" cy="1000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42844" y="3000372"/>
            <a:ext cx="3214710" cy="1214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9001156" cy="357190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500042"/>
            <a:ext cx="7643866" cy="7143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Мероприятия по строительству, реконструкции и ремонту осуществлялись в рамках муниципальной программы «Строительство, реконструкция, капитальные и текущие ремонты объектов муниципальной собственности МО г. Бодайбо и района». В 2020 г. на эти цели было направлено 274,7 млн. руб.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3000372"/>
            <a:ext cx="35004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На продолжение работ по строительству школы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п. Мамакан запланировано 175 430 тыс.руб. </a:t>
            </a:r>
            <a:r>
              <a:rPr lang="ru-RU" sz="105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Недоосвоено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79 607,2 тыс. руб. средств областного бюджета. В декабре 2020 года было заключено дополнительное соглашение на продление срока выполнения работ по контракту до 01.12.2021 года. Объект планируется сдать в 2021 г. 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2928934"/>
            <a:ext cx="32147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Капитальные и текущие ремонты: 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- объектов образования    40 032,6 тыс.руб.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- объектов культуры        18 309,1 тыс.руб.     </a:t>
            </a:r>
          </a:p>
          <a:p>
            <a:pPr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86116" y="2038641"/>
            <a:ext cx="3214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Бюджет МО                       107,7  млн.руб.</a:t>
            </a: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Обл. бюджет                      167     млн.руб.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1621025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86116" y="5581881"/>
            <a:ext cx="30718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Ремонт и благоустройство территории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ДОЛ «Звездочка» - 2 014,0 тыс. руб. Выполнены работы по ремонту жилых корпусов и в помещениях пищеблока. Проведены работы по укладке тротуарной плиткой площадки под бассейн.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42844" y="5786454"/>
            <a:ext cx="300039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Выполнены работы по благоустройству территории </a:t>
            </a:r>
            <a:r>
              <a:rPr lang="ru-RU" sz="105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/с № 13 «Березка» г. Бодайбо . 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2,3 млн. рублей из областного и  местного бюджетов выделено в рамках  проекта «Народные инициативы» 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12" y="5000636"/>
            <a:ext cx="27146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октябре 2019 года заключен муниципальный контракт на реконструкцию здания КДЦ  г. Бодайбо. Запланировано ассигнований в объеме 26 940,4 тыс.руб., освоено - 15 793,0 тыс. руб.   В декабре 2020 года заключено дополнительное соглашение на продление срока выполнения работ.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Объект планируется сдать</a:t>
            </a:r>
          </a:p>
          <a:p>
            <a:pPr algn="ctr"/>
            <a:r>
              <a:rPr lang="ru-RU" sz="10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2021 г.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5857884" y="5286388"/>
            <a:ext cx="3286116" cy="11430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i="1" dirty="0" smtClean="0">
              <a:solidFill>
                <a:srgbClr val="64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71414"/>
            <a:ext cx="8429684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 –ЭКОНОМИЧЕСКОЕ СОТРУДНИЧЕСТВО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92" y="71415"/>
            <a:ext cx="523080" cy="66160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2844" y="1500174"/>
            <a:ext cx="56436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ОГБУЗ «Районная больница г. Бодайбо» приобретено 19 аппаратов искусственного дыхания (ИВЛ), средства индивидуальной защиты, рентгенографический палатный передвижной аппарат, анализатор свертывания крови и другое необходимое медицинское оборудование.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На базе МКОУ «СОШ № 1 г. Бодайбо» создана информационно-образовательная среда центра образования цифрового и гуманитарного профиля «Точка роста».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Профинансированы работы  по  благоустройству стадиона «Труд».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Выделены средства на строительные работы по возведению </a:t>
            </a:r>
            <a:r>
              <a:rPr lang="ru-RU" sz="12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пристроя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к зданию Культурно-досугового центра г. Бодайбо.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В рамках празднования 75-летия Победы частично профинансированы работы по капитальному ремонту памятника воинам-бодайбинцам, погибшим в годы ВОВ.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Значительные финансовые средства направлены на улучшение материально-технического оснащения образовательный учреждений, Бодайбинского горного техникума.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Оказана финансовая помощь некоммерческой организации коренного малочисленного населения «Эвенкийская община «Тайга» п. Перевоз.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Для лыжной базы «Таежная» в г. Бодайбо приобретены лыжи, проведено освещение  лыжной трассы (800м).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Профинансированы работы по устройству ледового городка в г. Бодайбо.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Оказана финансовая помощь Бодайбинской районной общественной организации ветеранов (пенсионеров) войны, труда, вооруженных сил и правоохранительных органов и  Бодайбинской организации Всероссийского общества инвалидов для решения проблем пожилых граждан и граждан с ограниченными возможностями.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00043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2020 году наибольшая доля средств направлена на покупку оборудования, лекарственных препаратов и средств индивидуальной  защиты  для борьбы с 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также на строительство и капитальный ремонт объектов;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приоритетных задач образовательных организаций и учреждений культуры.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29322" y="5286388"/>
            <a:ext cx="31432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благотворительных акциях принимают участие и индивидуальные предприниматели. </a:t>
            </a:r>
          </a:p>
          <a:p>
            <a:pPr algn="ctr"/>
            <a:r>
              <a:rPr lang="ru-RU" sz="11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преддверии Дня Победы оказана поддержка в виде праздничных продуктовых наборов для участников и ветеранов Великой Отечественной войны, тружеников тыла. </a:t>
            </a:r>
          </a:p>
        </p:txBody>
      </p:sp>
      <p:pic>
        <p:nvPicPr>
          <p:cNvPr id="6147" name="Picture 3" descr="C:\1. 2021\Соколова. Социально-экономическое партнерство\Точ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0971" y="1500174"/>
            <a:ext cx="3130185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6148" name="Picture 4" descr="C:\1. 2021\Соколова. Социально-экономическое партнерство\i.jpg"/>
          <p:cNvPicPr>
            <a:picLocks noChangeAspect="1" noChangeArrowheads="1"/>
          </p:cNvPicPr>
          <p:nvPr/>
        </p:nvPicPr>
        <p:blipFill>
          <a:blip r:embed="rId5" cstate="print"/>
          <a:srcRect l="22997" t="8539" r="10631"/>
          <a:stretch>
            <a:fillRect/>
          </a:stretch>
        </p:blipFill>
        <p:spPr bwMode="auto">
          <a:xfrm>
            <a:off x="5857884" y="3786191"/>
            <a:ext cx="1357322" cy="1428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1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32"/>
          <a:stretch>
            <a:fillRect/>
          </a:stretch>
        </p:blipFill>
        <p:spPr>
          <a:xfrm>
            <a:off x="7286644" y="3786190"/>
            <a:ext cx="1714512" cy="1428760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-24"/>
            <a:ext cx="857252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142852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785794"/>
            <a:ext cx="60007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Проблемы территории, решение которых запланировано в долгосрочной перспективе в связи с дальнейшим развитием золотодобывающей отрасли, </a:t>
            </a:r>
          </a:p>
          <a:p>
            <a:pPr algn="ctr"/>
            <a:r>
              <a:rPr lang="ru-RU" sz="13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том числе с освоением месторождения Сухой Лог </a:t>
            </a:r>
          </a:p>
          <a:p>
            <a:pPr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Отсутствие круглогодичного сообщения через р. Витим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Необходимость реконструкции взлетно-посадочной полосы в г. Бодайбо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Нестабильное  состояние   дорог  общего   пользования   по   маршрутам: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Бодайбо -Таксимо, Бодайбо-Кропоткин и Кропоткин-Перевоз</a:t>
            </a:r>
          </a:p>
          <a:p>
            <a:pPr algn="ctr"/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территории социального плана: 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Высокая стоимость авиабилетов. Постоянные обращения в Правительство и    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Законодательное собрание Иркутской области  результатов не дали.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Администрация г. Бодайбо и района оказывает материальную  поддержку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гражданам, находящимся в трудной жизненной ситуации для приобретения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авиабилетов для лечения  в  областных учреждениях здравоохранения.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Проблема обеспеченности кадров в сфере образования, культуры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и здравоохранения. Приняты меры по привлечению специалистов для работы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в Бодайбинском районе, но отдаленность территории, отсутствие доступной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транспортной логистики, не очень привлекательная заработная плата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(особенно у молодых специалистов) является сдерживающим фактором.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строительства жилья для работников бюджетной сферы.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переселения граждан из экономически неперспективных поселков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Васильевский и Апрельск Бодайбинского района и создание гражданам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этих населенных пунктов современных условий проживания. </a:t>
            </a:r>
          </a:p>
          <a:p>
            <a:pPr>
              <a:buFont typeface="Wingdings" pitchFamily="2" charset="2"/>
              <a:buChar char="ü"/>
            </a:pPr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Проблема малой пропускной способности канализационного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коллектора и КНС, очистных канализационных сооружений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г. Бодайбо, что служит причиной загрязнения береговой полосы </a:t>
            </a:r>
          </a:p>
          <a:p>
            <a:r>
              <a:rPr lang="ru-RU" sz="125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в створе г. Бодайбо.</a:t>
            </a:r>
            <a:endParaRPr lang="ru-RU" sz="125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E:\2020\Приезд Губернатора. Встреча с активом\2020-12-02_15.01.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762059"/>
            <a:ext cx="2939696" cy="20533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099" name="Picture 3" descr="E:\2020\Комсомольская Правда. Авиа. Мэр. Интервью\Фото Комсомолка Авиа\Изображение 057.jpg"/>
          <p:cNvPicPr>
            <a:picLocks noChangeAspect="1" noChangeArrowheads="1"/>
          </p:cNvPicPr>
          <p:nvPr/>
        </p:nvPicPr>
        <p:blipFill>
          <a:blip r:embed="rId4" cstate="print"/>
          <a:srcRect l="29297" t="21875" b="14844"/>
          <a:stretch>
            <a:fillRect/>
          </a:stretch>
        </p:blipFill>
        <p:spPr bwMode="auto">
          <a:xfrm>
            <a:off x="6072198" y="4714884"/>
            <a:ext cx="2928958" cy="18909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100" name="Picture 4" descr="C:\4. В РАБОТЕ\Отчет мэра за 2020 год\Фото для отчета\Сним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857497"/>
            <a:ext cx="2901932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500174"/>
            <a:ext cx="87154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предстоит решить следующие основные задачи:</a:t>
            </a:r>
          </a:p>
          <a:p>
            <a:pPr algn="ctr"/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сфере экономики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Дальнейшее развитие экономического потенциала  территории, основу которой составляют объекты золотодобычи и  связанные с ними вспомогательные производства. Сохраняющая тенденция  роста золотодобычи, связанная, прежде всего, с освоением рудных месторождений и имеющая дальнейшую перспективу с освоением месторождения «Сухой Лог» позволяет прогнозировать  создание новых рабочих мест, развитие инфраструктуры, в первую очередь транспортной, а следовательно, и дополнительные поступления в бюджет района.</a:t>
            </a:r>
          </a:p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управления: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95%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Совершенствование механизмов социального партнерства.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Только посредством объединения усилий Администрации г. Бодайбо и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района и бизнес-структур возможно решить поставленные задачи </a:t>
            </a:r>
          </a:p>
          <a:p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2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Обеспечение роста заработной платы работникам бюджетной сферы.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Развитие материально-технической базы учреждений социальной сферы.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Завершение в 2021 г. строительства Мамаканской СОШ; </a:t>
            </a: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Завершение работ по реконструкции МКУ «Культурно-досуговый центр г. Бодайбо и района».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714380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8324" cy="6429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42918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инфраструктуры     </a:t>
            </a:r>
          </a:p>
        </p:txBody>
      </p:sp>
      <p:pic>
        <p:nvPicPr>
          <p:cNvPr id="1026" name="Picture 2" descr="C:\Users\Светлана\Desktop\Город\Юмашев и город\Бодайбо Город\Новая папка\image (107).jpg"/>
          <p:cNvPicPr>
            <a:picLocks noChangeAspect="1" noChangeArrowheads="1"/>
          </p:cNvPicPr>
          <p:nvPr/>
        </p:nvPicPr>
        <p:blipFill>
          <a:blip r:embed="rId3" cstate="print"/>
          <a:srcRect b="17308"/>
          <a:stretch>
            <a:fillRect/>
          </a:stretch>
        </p:blipFill>
        <p:spPr bwMode="auto">
          <a:xfrm>
            <a:off x="5214942" y="2952746"/>
            <a:ext cx="3786214" cy="25479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00066" cy="6324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2" descr="F:\Бодайбо и район\Город\Бодайбо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8715436" cy="3786214"/>
          </a:xfrm>
          <a:prstGeom prst="rect">
            <a:avLst/>
          </a:prstGeom>
          <a:noFill/>
          <a:ln w="57150" cmpd="tri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286380" y="6540365"/>
            <a:ext cx="371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           В презентации использованы фото Владимира Исаева</a:t>
            </a:r>
            <a:endParaRPr lang="ru-RU" sz="10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71472" y="71415"/>
            <a:ext cx="8572528" cy="5715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Администрация муниципального образования г. Бодайбо и района</a:t>
            </a:r>
            <a:endParaRPr lang="ru-RU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5786" y="-24"/>
            <a:ext cx="821537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2020 году Администрация  г. Бодайбо и района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</a:t>
            </a:r>
            <a:endParaRPr lang="ru-RU" b="1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73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	В 2020 г. на территории МО г. Бодайбо и района действовало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муниципальных программ. На их реализацию было направлено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1 381,1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 (в 2019 г. -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1 531,8 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млн. руб.), что составило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95,5%</a:t>
            </a:r>
            <a:r>
              <a:rPr lang="ru-RU" sz="1400" b="1" dirty="0" smtClean="0">
                <a:solidFill>
                  <a:srgbClr val="705500"/>
                </a:solidFill>
                <a:latin typeface="Times New Roman" pitchFamily="18" charset="0"/>
                <a:cs typeface="Times New Roman" pitchFamily="18" charset="0"/>
              </a:rPr>
              <a:t> в общем объеме расходов бюджета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214554"/>
            <a:ext cx="47863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«Муниципальная собственность и земельные правоотношения»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«Строительство, реконструкция, капитальные и текущие ремонты объектов муниципальной собственности МО г. Бодайбо и района»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территории муниципального образования г. Бодайбо  и  района» </a:t>
            </a:r>
            <a:r>
              <a:rPr kumimoji="0" lang="ru-RU" sz="1200" b="1" i="0" u="none" strike="noStrike" kern="0" cap="none" spc="0" normalizeH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системы образования Бодайбинского района» 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культуры  Бодайбинского района» </a:t>
            </a: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2015-2020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молодежной политики в Бодайбинском районе» на 2020-2025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Профилактика социально-значимых заболеваний на территории Бодайбинского района на 2020 – 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«Молодым семьям – доступное жилье» на 2020 – 2025 г.г.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«Развитие физической культуры и спорта в Бодайбинском районе»  на 2020-2025   г.г.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7E6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«Семья и дети Бодайбинского района» на 2016-2020 г.г</a:t>
            </a: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«Управление муниципальными финансами  муниципального образования г. Бодайбо и района» на 2020-2025 г.г.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kern="0" dirty="0" smtClean="0">
                <a:solidFill>
                  <a:srgbClr val="7E6000"/>
                </a:solidFill>
                <a:latin typeface="Times New Roman" pitchFamily="18" charset="0"/>
                <a:cs typeface="Times New Roman" pitchFamily="18" charset="0"/>
              </a:rPr>
              <a:t> «Развитие территории муниципального образования г. Бодайбо и района» на 2020-2025 г.г.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7E6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Светлана\Desktop\Город\135.jpg"/>
          <p:cNvPicPr>
            <a:picLocks noChangeAspect="1" noChangeArrowheads="1"/>
          </p:cNvPicPr>
          <p:nvPr/>
        </p:nvPicPr>
        <p:blipFill>
          <a:blip r:embed="rId4" cstate="print"/>
          <a:srcRect l="1351" t="1597" r="11680" b="2596"/>
          <a:stretch>
            <a:fillRect/>
          </a:stretch>
        </p:blipFill>
        <p:spPr bwMode="auto">
          <a:xfrm>
            <a:off x="5143504" y="2571744"/>
            <a:ext cx="3857652" cy="35004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/>
          </p:cNvGraphicFramePr>
          <p:nvPr/>
        </p:nvGraphicFramePr>
        <p:xfrm>
          <a:off x="5000628" y="4714884"/>
          <a:ext cx="4000496" cy="200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428628"/>
          </a:xfrm>
        </p:spPr>
        <p:txBody>
          <a:bodyPr>
            <a:noAutofit/>
          </a:bodyPr>
          <a:lstStyle/>
          <a:p>
            <a:r>
              <a:rPr lang="ru-RU" sz="2200" b="1" cap="none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3971844"/>
            <a:ext cx="4429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чествованию первого ребенка, родившегося в Бодайбинском районе в 2020 году.  Мальчика назвали Демидом.</a:t>
            </a:r>
            <a:endParaRPr lang="ru-RU" sz="11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71414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1986" name="Picture 2" descr="E:\2020\Чествование первого ребенка года\2020-01-31\020.JPG"/>
          <p:cNvPicPr>
            <a:picLocks noChangeAspect="1" noChangeArrowheads="1"/>
          </p:cNvPicPr>
          <p:nvPr/>
        </p:nvPicPr>
        <p:blipFill>
          <a:blip r:embed="rId5" cstate="print"/>
          <a:srcRect t="21818" r="20000"/>
          <a:stretch>
            <a:fillRect/>
          </a:stretch>
        </p:blipFill>
        <p:spPr bwMode="auto">
          <a:xfrm>
            <a:off x="5000628" y="1500174"/>
            <a:ext cx="4000528" cy="2500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987" name="Picture 3" descr="E:\2020\Чествование первого ребенка года\2020-01-31\026.JPG"/>
          <p:cNvPicPr>
            <a:picLocks noChangeAspect="1" noChangeArrowheads="1"/>
          </p:cNvPicPr>
          <p:nvPr/>
        </p:nvPicPr>
        <p:blipFill>
          <a:blip r:embed="rId6" cstate="print"/>
          <a:srcRect l="9615" r="32974"/>
          <a:stretch>
            <a:fillRect/>
          </a:stretch>
        </p:blipFill>
        <p:spPr bwMode="auto">
          <a:xfrm>
            <a:off x="142844" y="3714752"/>
            <a:ext cx="2571768" cy="29863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988" name="Picture 4" descr="F:\Фото всего\Жесткий диск\АРХИВ\Архив материалов (2007-2012)\2010 год\40\дети\DSC00810.JPG"/>
          <p:cNvPicPr>
            <a:picLocks noChangeAspect="1" noChangeArrowheads="1"/>
          </p:cNvPicPr>
          <p:nvPr/>
        </p:nvPicPr>
        <p:blipFill>
          <a:blip r:embed="rId7" cstate="print"/>
          <a:srcRect r="9374" b="8332"/>
          <a:stretch>
            <a:fillRect/>
          </a:stretch>
        </p:blipFill>
        <p:spPr bwMode="auto">
          <a:xfrm>
            <a:off x="2786050" y="3714752"/>
            <a:ext cx="1928826" cy="15716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989" name="Picture 5" descr="F:\Фото всего\Жесткий диск\АРХИВ\Архив материалов (2007-2012)\2010 год\40\дети\DSC00820.JPG"/>
          <p:cNvPicPr>
            <a:picLocks noChangeAspect="1" noChangeArrowheads="1"/>
          </p:cNvPicPr>
          <p:nvPr/>
        </p:nvPicPr>
        <p:blipFill>
          <a:blip r:embed="rId8" cstate="print"/>
          <a:srcRect l="3659" r="-2439" b="4878"/>
          <a:stretch>
            <a:fillRect/>
          </a:stretch>
        </p:blipFill>
        <p:spPr bwMode="auto">
          <a:xfrm>
            <a:off x="2786050" y="5322107"/>
            <a:ext cx="1928826" cy="13930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graphicFrame>
        <p:nvGraphicFramePr>
          <p:cNvPr id="1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071546"/>
          <a:ext cx="4643470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45708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И УРОВЕНЬ ЖИЗНИ НАСЕЛЕНИЯ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438" y="928670"/>
            <a:ext cx="4143372" cy="50006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ЭКОНОМИКЕ РАЙОНА ЗАНЯТО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15,4 ТЫС. ЧЕЛОВЕК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06" y="1928802"/>
            <a:ext cx="4143404" cy="7858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 плата  работников крупных и средних предприятий, действующих на территории Бодайбинского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786058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500166" y="2786058"/>
            <a:ext cx="1357322" cy="571504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071810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733256"/>
            <a:ext cx="1077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071810"/>
            <a:ext cx="10715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90 399,1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2786058"/>
            <a:ext cx="1143008" cy="285752"/>
          </a:xfrm>
          <a:prstGeom prst="rect">
            <a:avLst/>
          </a:prstGeom>
          <a:noFill/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2733256"/>
            <a:ext cx="1143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3071810"/>
            <a:ext cx="1143008" cy="2857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3019008"/>
            <a:ext cx="1000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103 162,5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438" y="1428736"/>
            <a:ext cx="4143372" cy="500066"/>
          </a:xfrm>
          <a:prstGeom prst="roundRect">
            <a:avLst/>
          </a:prstGeom>
          <a:solidFill>
            <a:srgbClr val="705500"/>
          </a:solidFill>
          <a:ln>
            <a:solidFill>
              <a:srgbClr val="7E6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ЗАНЯТЫХ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ЗОЛОТОДОБЫВАЮЩЕЙ ОТРАСЛИ – 63%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857752" y="1500174"/>
            <a:ext cx="4000528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По состоянию на 01.01.2021г.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 Бодайбинском районе уровень безработицы составил – 1,0% </a:t>
            </a:r>
          </a:p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(областной показатель – 2,6%). </a:t>
            </a:r>
          </a:p>
          <a:p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2020 г. трудоустроено 478 чел., направлено на профобучение 20 человек, 1 человек создал собственный бизнес (по программе самозанятости), стажировку прошли 2 выпускника ГБПОУ ИО «Бодайбинский горный техникум». 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2020 г. пособие по безработице получили 410 чел. (в 2019 г. - 222 чел.), средний размер которого составил 9 109,78 руб. (в 2019 г. – 15 182 руб.). Всего было выплачено 12,5 млн. руб.</a:t>
            </a:r>
          </a:p>
          <a:p>
            <a:pPr algn="just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Структура вакансий по отношению к предыдущему году не изменилась. Как и ранее, более 65% составляют квалифицированные специалисты рабочих профессий: бульдозеристы, экскаваторщики, водители автомобилей, машинисты буровых установок, слесари-ремонтники и пр. </a:t>
            </a:r>
            <a:r>
              <a:rPr lang="ru-RU" sz="1400" b="1" i="1" dirty="0" smtClean="0">
                <a:solidFill>
                  <a:srgbClr val="7E6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ru-RU" sz="14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3" name="Picture 7" descr="https://avatars.mds.yandex.net/get-zen_doc/3443049/pub_5f625f5e5477ff281e1ed9b0_5f63accebdfa745d408a66c3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3643315"/>
            <a:ext cx="4457731" cy="278608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78579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2200" dirty="0">
              <a:solidFill>
                <a:srgbClr val="FFC000"/>
              </a:solidFill>
            </a:endParaRP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857232"/>
          <a:ext cx="450059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8" name="Содержимое 14"/>
          <p:cNvGraphicFramePr>
            <a:graphicFrameLocks/>
          </p:cNvGraphicFramePr>
          <p:nvPr/>
        </p:nvGraphicFramePr>
        <p:xfrm>
          <a:off x="4500530" y="1071546"/>
          <a:ext cx="464347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14942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24,8 т.</a:t>
            </a:r>
            <a:endParaRPr lang="ru-RU" sz="1600" b="1" dirty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1428736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 25,1 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72396" y="1428736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25,2 т.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2844" y="4357694"/>
            <a:ext cx="5357850" cy="2357454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на территории Бодайбинского района осуществляют деятельность по добыче драгметалла 35 крупных и малых предприятий. Развитие отрасли обеспечивают крупные золотодобывающие компании, осуществляющие деятельность на рудных месторождениях: АО «Полюс Вернинское»,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ПАО «Высочайший», ООО «ГРК «Угахан», ООО «Друза».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россыпных месторождениях продолжают работать: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«ЗДК «Лензолото» (и его дочерние предприятия),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«АС «Витим», ООО «Друза»,  ООО «Угахан»,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«АС «Иркутская», ЗАО «ГПП «Реткон»,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«АС «Лена», ООО «АС «Сибирь» и др.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 b="15000"/>
          <a:stretch>
            <a:fillRect/>
          </a:stretch>
        </p:blipFill>
        <p:spPr bwMode="auto">
          <a:xfrm>
            <a:off x="5715008" y="4286256"/>
            <a:ext cx="3286116" cy="242157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1500174"/>
            <a:ext cx="52149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35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Увеличение объемов инвестиции связано с освоением золоторудного месторождения Сухой Лог - крупнейшего месторождения золота в России и одного из крупнейших в мире. 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Разработка двух месторождений: «Чертово корыто» и  «Вернинское» вошло в список инвестиционных проектов Бодайбинского района. Месторождения разрабатывает компания АО «Полюс Вернинское». В результате реализации этих проектов планируется создать около 1,5 тыс. рабочих мест. </a:t>
            </a:r>
          </a:p>
          <a:p>
            <a:pPr algn="just">
              <a:buFont typeface="Wingdings" pitchFamily="2" charset="2"/>
              <a:buChar char="ü"/>
            </a:pPr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В июне 2020 г.  на заседании Инвестиционного совета при губернаторе Иркутской области получил поддержку инвестиционный проект строительства ГОКа на базе месторождения «</a:t>
            </a:r>
            <a:r>
              <a:rPr lang="ru-RU" sz="1400" b="1" dirty="0" err="1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Светловское</a:t>
            </a:r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», который  планирует построить ПАО «Высочайший». В результате реализации проекта предполагается выйти на производство более трех тонн золота в год. Проект будет работать на социально-экономическое развитие северной территории Иркутской области.</a:t>
            </a:r>
          </a:p>
          <a:p>
            <a:endParaRPr lang="ru-RU" sz="1400" dirty="0" smtClean="0"/>
          </a:p>
          <a:p>
            <a:pPr algn="ctr"/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423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358214" cy="57148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ИНВЕСТИЦИИ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8662" y="428605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Объем инвестиций в основной капитал за 2020 г. по предварительным данным составит 6 802,5 млн. руб. или на 9,1% больше, чем в 2019 г.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5844" name="Picture 4" descr="https://nedradv.ru/_files/db.biznes-gazeta.ru/9a5f65cce7d391909db002a4691e758e/images/109_dji_0985-_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4"/>
            <a:ext cx="3322585" cy="158320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5" name="Picture 5" descr="C:\4. В РАБОТЕ\Отчет мэра за 2020 год\Фото для отчета\300_img_87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143248"/>
            <a:ext cx="3321073" cy="17859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5846" name="Picture 6" descr="C:\4. В РАБОТЕ\Отчет мэра за 2020 год\Фото для отчета\ВНИПИ-IMG_2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072074"/>
            <a:ext cx="3286148" cy="16430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8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643438" y="4000504"/>
            <a:ext cx="4429156" cy="26432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274204" cy="64294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ПОДДЕРЖКА МАЛОГО И СРЕДНЕГО ПРЕДПРИНИМАТЕЛЬСТВА</a:t>
            </a:r>
            <a:endParaRPr lang="ru-RU" sz="2200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761510"/>
            <a:ext cx="8858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1,8 тыс. чел.,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11% от общей численности занятых в экономике района. 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Наибольшую долю составляют предприятия торговли и общественного питания (71,3%),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500175"/>
            <a:ext cx="44291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23200"/>
                </a:solidFill>
                <a:latin typeface="Times New Roman" pitchFamily="18" charset="0"/>
                <a:cs typeface="Times New Roman" pitchFamily="18" charset="0"/>
              </a:rPr>
              <a:t>Совместно с представителями правоохранительных органов в 2020 г. регулярно проводились рейдовые мероприятия  по вопросу соблюдения требований, предъявляемых к объектам потребительского рынка в целях предотвращения распространения новой коронавирусной инфекции COVID-19. В целях стабилизации ценовой ситуации на потребительском рынке, обеспечен оперативный мониторинг ценовой ситуации на территории Проводился мониторинг наличия лекарственных препаратов в аптеках г.Бодайбо, средств индивидуальной защиты органов дыхания  в торговых объектах, осуществлялась фиксация цен. </a:t>
            </a:r>
          </a:p>
          <a:p>
            <a:pPr algn="ctr"/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4071942"/>
            <a:ext cx="42148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Из-за пандемических ограничений серьёзно пострадал малый и средний бизнес. Именно он оказался наиболее уязвимым. 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 марта правительство разработало несколько пакетов помощи населению и бизнесу, чтобы поддержать экономику в период нерабочих недель. Но, судя по опросу, не все предприниматели довольны этими мерами. </a:t>
            </a:r>
          </a:p>
          <a:p>
            <a:pPr algn="just"/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40% считают, что они не имеют эффекта, а 13%, что меры поддержки лишь отсрочили негативный эффект пандемии. </a:t>
            </a:r>
          </a:p>
        </p:txBody>
      </p:sp>
      <p:pic>
        <p:nvPicPr>
          <p:cNvPr id="33805" name="Picture 13" descr="E:\2020\Рейд по проверке масочного режима\2020-10-30\064.JPG"/>
          <p:cNvPicPr>
            <a:picLocks noChangeAspect="1" noChangeArrowheads="1"/>
          </p:cNvPicPr>
          <p:nvPr/>
        </p:nvPicPr>
        <p:blipFill>
          <a:blip r:embed="rId3" cstate="print"/>
          <a:srcRect t="7500" b="8696"/>
          <a:stretch>
            <a:fillRect/>
          </a:stretch>
        </p:blipFill>
        <p:spPr bwMode="auto">
          <a:xfrm>
            <a:off x="4714876" y="1534341"/>
            <a:ext cx="4286280" cy="2394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3807" name="Picture 15" descr="E:\2020\Рейд по проверке масочного режима\2020-10-30\032.JPG"/>
          <p:cNvPicPr>
            <a:picLocks noChangeAspect="1" noChangeArrowheads="1"/>
          </p:cNvPicPr>
          <p:nvPr/>
        </p:nvPicPr>
        <p:blipFill>
          <a:blip r:embed="rId4" cstate="print"/>
          <a:srcRect t="23139"/>
          <a:stretch>
            <a:fillRect/>
          </a:stretch>
        </p:blipFill>
        <p:spPr bwMode="auto">
          <a:xfrm>
            <a:off x="142844" y="4429132"/>
            <a:ext cx="4321935" cy="221457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ec8cf97891c8663c311acafbfc5f8f7376614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10358</TotalTime>
  <Words>5636</Words>
  <Application>Microsoft Office PowerPoint</Application>
  <PresentationFormat>Экран (4:3)</PresentationFormat>
  <Paragraphs>637</Paragraphs>
  <Slides>35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ОСНОВНЫЕ  ИТОГИ 2020 ГОДА </vt:lpstr>
      <vt:lpstr>Слайд 3</vt:lpstr>
      <vt:lpstr>Слайд 4</vt:lpstr>
      <vt:lpstr>НАСЕЛЕНИЕ</vt:lpstr>
      <vt:lpstr>ЗАНЯТОСТЬ И УРОВЕНЬ ЖИЗНИ НАСЕЛЕНИЯ</vt:lpstr>
      <vt:lpstr>РАЗВИТИЕ ЭКОНОМИЧЕСКОГО ПОТЕНЦИАЛА</vt:lpstr>
      <vt:lpstr>ИНВЕСТИЦИИ</vt:lpstr>
      <vt:lpstr>ПОДДЕРЖКА МАЛОГО И СРЕДНЕГО ПРЕДПРИНИМАТЕЛЬСТВА</vt:lpstr>
      <vt:lpstr> РЕСУРСЫ ТЕРРИТОРИИ</vt:lpstr>
      <vt:lpstr>ФИНАНСОВЫЕ РЕСУРСЫ</vt:lpstr>
      <vt:lpstr>МУНИЦИПАЛЬНЫЕ ЗАКУПКИ</vt:lpstr>
      <vt:lpstr>СОЦИАЛЬНАЯ СФЕРА. ОБРАЗОВАНИЕ</vt:lpstr>
      <vt:lpstr>ОБРАЗОВАНИЕ</vt:lpstr>
      <vt:lpstr>ОБЩЕЕ ОБРАЗОВАНИЕ</vt:lpstr>
      <vt:lpstr> ДОШКОЛЬНОЕ ОБРАЗОВАНИЕ </vt:lpstr>
      <vt:lpstr>ДОПОЛНИТЕЛЬНОЕ ОБРАЗОВАНИЕ</vt:lpstr>
      <vt:lpstr>ОРГАНИЗАЦИЯ ЛЕТНЕГО ОТДЫХА И ЗАНЯТОСТИ ДЕТЕЙ</vt:lpstr>
      <vt:lpstr>КУЛЬТУРА</vt:lpstr>
      <vt:lpstr>КУЛЬТУРА</vt:lpstr>
      <vt:lpstr>Слайд 21</vt:lpstr>
      <vt:lpstr>       ФИЗИЧЕСКАЯ КУЛЬТУРА И СПОРТ                     </vt:lpstr>
      <vt:lpstr>МОЛОДЕЖНАЯ  ПОЛИТИКА</vt:lpstr>
      <vt:lpstr>ЗДРАВООХРАНЕНИЕ</vt:lpstr>
      <vt:lpstr>ЗДРАВООХРАНЕНИЕ. СОТРУДНИЧЕСТВО С АДМИНИСТРАЦИЕЙ</vt:lpstr>
      <vt:lpstr>МЕРЫ  СОЦИАЛЬНОЙ  ПОДДЕРЖКИ  РАБОТНИКОВ  БЮДЖЕТНОЙ  СФЕРЫ  ДЛЯ  ПРИВЛЕЧЕНИЯ  И СОХРАНЕНИЯ  КАДРОВ  В РАЙОНЕ</vt:lpstr>
      <vt:lpstr>СОЦИАЛЬНАЯ  ПОДДЕРЖКА НАСЕЛЕНИЯ</vt:lpstr>
      <vt:lpstr>СОЦИАЛЬНАЯ  ЗАЩИТА  НАСЕЛЕНИЯ</vt:lpstr>
      <vt:lpstr>              ОБЕСПЕЧЕНИЕ  ТРАНСПОРТНОЙ  ДОСТУПНОСТИ</vt:lpstr>
      <vt:lpstr>              ИНЖЕНЕРНАЯ  ИНФРАСТРУКТУРА.   ЖИЛИЩНО-КОММУНАЛЬНОЕ ХОЗЯЙСТВО</vt:lpstr>
      <vt:lpstr>РАЗВИТИЕ ИНФРАСТРУКТУРЫ</vt:lpstr>
      <vt:lpstr>  СОЦИАЛЬНО –ЭКОНОМИЧЕСКОЕ СОТРУДНИЧЕСТВО</vt:lpstr>
      <vt:lpstr>ОСНОВНЫЕ ПРОБЛЕМЫ  СОЦИАЛЬНО-ЭКОНОМИЧЕСКОГО РАЗВИТИЯ</vt:lpstr>
      <vt:lpstr>ПЕРСПЕКТИВЫ  СОЦИАЛЬНО-ЭКОНОМИЧЕСКОГО РАЗВИТИЯ</vt:lpstr>
      <vt:lpstr>Администрация муниципального образования г. Бодайбо и района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Роскошный золотой фон</dc:title>
  <dc:creator>obstinate</dc:creator>
  <dc:description>Шаблон презентации с сайта https://presentation-creation.ru/</dc:description>
  <cp:lastModifiedBy>user</cp:lastModifiedBy>
  <cp:revision>1839</cp:revision>
  <dcterms:created xsi:type="dcterms:W3CDTF">2018-02-25T09:09:03Z</dcterms:created>
  <dcterms:modified xsi:type="dcterms:W3CDTF">2021-04-07T09:26:21Z</dcterms:modified>
</cp:coreProperties>
</file>