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71" r:id="rId2"/>
    <p:sldId id="305" r:id="rId3"/>
    <p:sldId id="304" r:id="rId4"/>
    <p:sldId id="280" r:id="rId5"/>
    <p:sldId id="257" r:id="rId6"/>
    <p:sldId id="262" r:id="rId7"/>
    <p:sldId id="260" r:id="rId8"/>
    <p:sldId id="263" r:id="rId9"/>
    <p:sldId id="259" r:id="rId10"/>
    <p:sldId id="268" r:id="rId11"/>
    <p:sldId id="306" r:id="rId12"/>
    <p:sldId id="307" r:id="rId13"/>
    <p:sldId id="277" r:id="rId14"/>
    <p:sldId id="308" r:id="rId15"/>
    <p:sldId id="265" r:id="rId16"/>
    <p:sldId id="264" r:id="rId17"/>
    <p:sldId id="270" r:id="rId18"/>
    <p:sldId id="279" r:id="rId19"/>
    <p:sldId id="309" r:id="rId20"/>
    <p:sldId id="276" r:id="rId21"/>
    <p:sldId id="310" r:id="rId22"/>
    <p:sldId id="289" r:id="rId23"/>
    <p:sldId id="281" r:id="rId24"/>
    <p:sldId id="294" r:id="rId25"/>
    <p:sldId id="295" r:id="rId26"/>
    <p:sldId id="283" r:id="rId27"/>
    <p:sldId id="285" r:id="rId28"/>
    <p:sldId id="284" r:id="rId29"/>
    <p:sldId id="287" r:id="rId30"/>
    <p:sldId id="311" r:id="rId31"/>
    <p:sldId id="293" r:id="rId32"/>
    <p:sldId id="312" r:id="rId33"/>
    <p:sldId id="296" r:id="rId34"/>
    <p:sldId id="297" r:id="rId35"/>
    <p:sldId id="313" r:id="rId36"/>
    <p:sldId id="298" r:id="rId3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66"/>
    <a:srgbClr val="000000"/>
    <a:srgbClr val="FFCC99"/>
    <a:srgbClr val="FFFFCC"/>
    <a:srgbClr val="800080"/>
    <a:srgbClr val="990099"/>
    <a:srgbClr val="CCFFFF"/>
    <a:srgbClr val="660066"/>
    <a:srgbClr val="1C120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9" autoAdjust="0"/>
    <p:restoredTop sz="96192" autoAdjust="0"/>
  </p:normalViewPr>
  <p:slideViewPr>
    <p:cSldViewPr>
      <p:cViewPr>
        <p:scale>
          <a:sx n="100" d="100"/>
          <a:sy n="100" d="100"/>
        </p:scale>
        <p:origin x="-9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27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ФИНАНСИРОВАНИЕ  МУНИЦИПАЛЬНЫХ  ПРОГРАММ (млн.руб.)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56661538107394"/>
          <c:y val="5.5439313589553535E-2"/>
        </c:manualLayout>
      </c:layout>
    </c:title>
    <c:view3D>
      <c:rotX val="30"/>
      <c:rotY val="40"/>
      <c:perspective val="50"/>
    </c:view3D>
    <c:plotArea>
      <c:layout>
        <c:manualLayout>
          <c:layoutTarget val="inner"/>
          <c:xMode val="edge"/>
          <c:yMode val="edge"/>
          <c:x val="0.22006216485757013"/>
          <c:y val="0.22267099767220971"/>
          <c:w val="0.4822097267595698"/>
          <c:h val="0.513263249251098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ФИНАНСИРОВАНИЯ МУНИЦИПАЛЬНЫХ ПРОГРАММ </c:v>
                </c:pt>
              </c:strCache>
            </c:strRef>
          </c:tx>
          <c:dLbls>
            <c:dLbl>
              <c:idx val="0"/>
              <c:layout>
                <c:manualLayout>
                  <c:x val="-0.16861999864372212"/>
                  <c:y val="-8.8992740763098266E-2"/>
                </c:manualLayout>
              </c:layout>
              <c:showVal val="1"/>
            </c:dLbl>
            <c:dLbl>
              <c:idx val="2"/>
              <c:layout>
                <c:manualLayout>
                  <c:x val="0.15567500073102244"/>
                  <c:y val="6.8209581701069111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>
                        <a:solidFill>
                          <a:srgbClr val="000000"/>
                        </a:solidFill>
                      </a:rPr>
                      <a:t>656,2</a:t>
                    </a: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Областной бюдет</c:v>
                </c:pt>
                <c:pt idx="1">
                  <c:v>Федеральныйбюджет</c:v>
                </c:pt>
                <c:pt idx="2">
                  <c:v>Бюджет МО г.Бодайбои района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411122.5</c:v>
                </c:pt>
                <c:pt idx="1">
                  <c:v>2621.8</c:v>
                </c:pt>
                <c:pt idx="2">
                  <c:v>658826.9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4.3210859687968776E-2"/>
          <c:y val="0.73108695993591932"/>
          <c:w val="0.95447071215220003"/>
          <c:h val="0.19394200941085638"/>
        </c:manualLayout>
      </c:layout>
      <c:txPr>
        <a:bodyPr/>
        <a:lstStyle/>
        <a:p>
          <a:pPr>
            <a:defRPr sz="1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РАСПРЕДЕЛЕНИЕ СУБЪЕКТОВ МАЛОГО БИЗНЕСА ПО ВИДАМ ЭКОНОМИЧНСКОЙ ДЕЯТЕЛЬНОСТИ</a:t>
            </a:r>
          </a:p>
        </c:rich>
      </c:tx>
      <c:layout>
        <c:manualLayout>
          <c:xMode val="edge"/>
          <c:yMode val="edge"/>
          <c:x val="0.1112907442450478"/>
          <c:y val="5.7383519119691924E-2"/>
        </c:manualLayout>
      </c:layout>
    </c:title>
    <c:view3D>
      <c:rotX val="70"/>
      <c:perspective val="90"/>
    </c:view3D>
    <c:plotArea>
      <c:layout>
        <c:manualLayout>
          <c:layoutTarget val="inner"/>
          <c:xMode val="edge"/>
          <c:yMode val="edge"/>
          <c:x val="0.18369696326845419"/>
          <c:y val="0.30193192276397296"/>
          <c:w val="0.69862017650290065"/>
          <c:h val="0.573908185296011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СУБЪЕКТОВ МАЛОГО БИЗНЕСА ПО ВИДАМ ЭКОНОМИЧНСКОЙ ДЕЯТЕЛЬНОСТИ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2.9201512756340482E-2"/>
                  <c:y val="-0.3933373607183853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ОПТОВО-РОЗНИЧНАЯ ТОРГОВЛЯ И ОБЩЕСТВЕННОЕ ПИТАНИЕ</a:t>
                    </a:r>
                  </a:p>
                  <a:p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3 %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3.3197911856825205E-2"/>
                  <c:y val="0.116060211302108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ЗОЛОТОДОБЫЧА</a:t>
                    </a:r>
                    <a:r>
                      <a:rPr lang="ru-RU" sz="8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4,7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1.0015642540928994E-2"/>
                  <c:y val="9.8755853116278876E-3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ОБРАБАТЫ-ВАЮЩИЕ ПРОИЗВОДСТВА                            2,9 %</a:t>
                    </a:r>
                  </a:p>
                  <a:p>
                    <a:endParaRPr lang="en-US" sz="800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5.1408214115737094E-3"/>
                  <c:y val="-6.5460248136134424E-3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СТРОИТЕЛЬСТВО                    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5,9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-3.0795932071862014E-2"/>
                  <c:y val="-7.1263482109250473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ТРАНСПОРТ И СВЯЗЬ                     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1,8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5"/>
              <c:layout>
                <c:manualLayout>
                  <c:x val="1.465201754078121E-2"/>
                  <c:y val="-0.1350110847868091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СЕЛЬСКОЕ ХОЗЯЙСТВО </a:t>
                    </a:r>
                  </a:p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1,8 %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6"/>
              <c:layout>
                <c:manualLayout>
                  <c:x val="0.16992976826405637"/>
                  <c:y val="-9.8154824813124708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ГОСТИНИЦЫ И РЕСТОРАНЫ</a:t>
                    </a:r>
                    <a:r>
                      <a:rPr lang="ru-RU" sz="8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                             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2,9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7"/>
              <c:layout>
                <c:manualLayout>
                  <c:x val="0.22887399335891917"/>
                  <c:y val="-1.4539924479968644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ПРОЧИЕ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10,0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Оптово-розничная торговля и общественное питание</c:v>
                </c:pt>
                <c:pt idx="1">
                  <c:v>Золотодобыча</c:v>
                </c:pt>
                <c:pt idx="2">
                  <c:v>Обрабатывающие производства</c:v>
                </c:pt>
                <c:pt idx="3">
                  <c:v>Строительство</c:v>
                </c:pt>
                <c:pt idx="4">
                  <c:v>Транспорт и связь</c:v>
                </c:pt>
                <c:pt idx="5">
                  <c:v>Сельское хозяйство</c:v>
                </c:pt>
                <c:pt idx="6">
                  <c:v>Гостиницы и рестораны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71.3</c:v>
                </c:pt>
                <c:pt idx="1">
                  <c:v>4.7</c:v>
                </c:pt>
                <c:pt idx="2">
                  <c:v>2.9</c:v>
                </c:pt>
                <c:pt idx="3">
                  <c:v>5.9</c:v>
                </c:pt>
                <c:pt idx="4">
                  <c:v>1.8</c:v>
                </c:pt>
                <c:pt idx="5">
                  <c:v>1.8</c:v>
                </c:pt>
                <c:pt idx="6">
                  <c:v>2.9</c:v>
                </c:pt>
                <c:pt idx="7">
                  <c:v>10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СТРУКТУРА МУНИЦИПАЛЬНОГО  </a:t>
            </a: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ИМУЩЕСТВА</a:t>
            </a:r>
          </a:p>
        </c:rich>
      </c:tx>
      <c:layout>
        <c:manualLayout>
          <c:xMode val="edge"/>
          <c:yMode val="edge"/>
          <c:x val="0.14316994663746749"/>
          <c:y val="2.97662943454827E-2"/>
        </c:manualLayout>
      </c:layout>
    </c:title>
    <c:plotArea>
      <c:layout>
        <c:manualLayout>
          <c:layoutTarget val="inner"/>
          <c:xMode val="edge"/>
          <c:yMode val="edge"/>
          <c:x val="2.7542843217934692E-2"/>
          <c:y val="0.18474704724409563"/>
          <c:w val="0.43630840729024117"/>
          <c:h val="0.5445371555118105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4,</a:t>
                    </a:r>
                    <a:r>
                      <a:rPr lang="ru-RU" sz="1200" dirty="0" smtClean="0"/>
                      <a:t>6</a:t>
                    </a:r>
                    <a:r>
                      <a:rPr lang="en-US" sz="1200" dirty="0" smtClean="0"/>
                      <a:t>%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41,2%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14,8</a:t>
                    </a:r>
                    <a:r>
                      <a:rPr lang="en-US" sz="1200" dirty="0" smtClean="0"/>
                      <a:t>%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39,4</a:t>
                    </a:r>
                    <a:r>
                      <a:rPr lang="en-US" sz="1200" dirty="0" smtClean="0"/>
                      <a:t>%</a:t>
                    </a:r>
                    <a:endParaRPr lang="en-US" sz="12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Муниципальный специализированный жилищный  фонд (72,39 млн.руб.)</c:v>
                </c:pt>
                <c:pt idx="1">
                  <c:v>Объекты недвижимого имущества (нежилые здания, строения, помещения) (649,2 млн.руб.)</c:v>
                </c:pt>
                <c:pt idx="2">
                  <c:v>Земельные участки (232,3млн.руб.)</c:v>
                </c:pt>
                <c:pt idx="3">
                  <c:v>Прочие основные средства             (621,3 млн.руб.)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4.5999999999999999E-2</c:v>
                </c:pt>
                <c:pt idx="1">
                  <c:v>0.41200000000000031</c:v>
                </c:pt>
                <c:pt idx="2">
                  <c:v>0.14800000000000021</c:v>
                </c:pt>
                <c:pt idx="3">
                  <c:v>0.39400000000000091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Муниципальный специализированный жилищный  фонд (72,39 млн.руб.)</c:v>
                </c:pt>
                <c:pt idx="1">
                  <c:v>Объекты недвижимого имущества (нежилые здания, строения, помещения) (649,2 млн.руб.)</c:v>
                </c:pt>
                <c:pt idx="2">
                  <c:v>Земельные участки (232,3млн.руб.)</c:v>
                </c:pt>
                <c:pt idx="3">
                  <c:v>Прочие основные средства             (621,3 млн.руб.)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Муниципальный специализированный жилищный  фонд (72,39 млн.руб.)</c:v>
                </c:pt>
                <c:pt idx="1">
                  <c:v>Объекты недвижимого имущества (нежилые здания, строения, помещения) (649,2 млн.руб.)</c:v>
                </c:pt>
                <c:pt idx="2">
                  <c:v>Земельные участки (232,3млн.руб.)</c:v>
                </c:pt>
                <c:pt idx="3">
                  <c:v>Прочие основные средства             (621,3 млн.руб.)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0173872823435151"/>
          <c:y val="0.13927994838014721"/>
          <c:w val="0.4832379027376838"/>
          <c:h val="0.79539400799094517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000" b="1"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ДИНАМИКА ПОСТУПЛЕНИЙ ДОХОДОВ В БЮДЖЕТ                                                                                   МО г.БОДАЙБО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И РАЙОНА (МЛН.РУБ.)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588361121142136"/>
          <c:y val="2.4945640508786202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7.4680142221226792E-2"/>
          <c:y val="0.23361102698080216"/>
          <c:w val="0.88391491816751078"/>
          <c:h val="0.45134864420118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г.</c:v>
                </c:pt>
              </c:strCache>
            </c:strRef>
          </c:tx>
          <c:dLbls>
            <c:dLbl>
              <c:idx val="0"/>
              <c:layout>
                <c:manualLayout>
                  <c:x val="-1.7660184035948663E-2"/>
                  <c:y val="8.8537456642648268E-3"/>
                </c:manualLayout>
              </c:layout>
              <c:showVal val="1"/>
            </c:dLbl>
            <c:dLbl>
              <c:idx val="1"/>
              <c:layout>
                <c:manualLayout>
                  <c:x val="-1.9291051886433371E-2"/>
                  <c:y val="-2.5792524456733784E-4"/>
                </c:manualLayout>
              </c:layout>
              <c:showVal val="1"/>
            </c:dLbl>
            <c:dLbl>
              <c:idx val="2"/>
              <c:layout>
                <c:manualLayout>
                  <c:x val="-1.3889695835243665E-2"/>
                  <c:y val="2.0628062862279484E-3"/>
                </c:manualLayout>
              </c:layout>
              <c:showVal val="1"/>
            </c:dLbl>
            <c:dLbl>
              <c:idx val="3"/>
              <c:layout>
                <c:manualLayout>
                  <c:x val="-1.9852485858035417E-2"/>
                  <c:y val="-3.0090285749004892E-3"/>
                </c:manualLayout>
              </c:layout>
              <c:showVal val="1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Доходы-  всего</c:v>
                </c:pt>
                <c:pt idx="1">
                  <c:v>Налоговые, неналоговые доходы</c:v>
                </c:pt>
                <c:pt idx="2">
                  <c:v>Налог на доходы физических лиц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977.1</c:v>
                </c:pt>
                <c:pt idx="1">
                  <c:v>561.9</c:v>
                </c:pt>
                <c:pt idx="2">
                  <c:v>497.3</c:v>
                </c:pt>
                <c:pt idx="3">
                  <c:v>415.2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г.</c:v>
                </c:pt>
              </c:strCache>
            </c:strRef>
          </c:tx>
          <c:dLbls>
            <c:dLbl>
              <c:idx val="0"/>
              <c:layout>
                <c:manualLayout>
                  <c:x val="-4.8929321146122494E-3"/>
                  <c:y val="-4.0403757613085983E-3"/>
                </c:manualLayout>
              </c:layout>
              <c:showVal val="1"/>
            </c:dLbl>
            <c:dLbl>
              <c:idx val="1"/>
              <c:layout>
                <c:manualLayout>
                  <c:x val="3.5424526867701171E-3"/>
                  <c:y val="-2.5789546105179896E-2"/>
                </c:manualLayout>
              </c:layout>
              <c:showVal val="1"/>
            </c:dLbl>
            <c:dLbl>
              <c:idx val="2"/>
              <c:layout>
                <c:manualLayout>
                  <c:x val="-6.5239094861497034E-3"/>
                  <c:y val="-2.424225456785159E-2"/>
                </c:manualLayout>
              </c:layout>
              <c:showVal val="1"/>
            </c:dLbl>
            <c:dLbl>
              <c:idx val="3"/>
              <c:layout>
                <c:manualLayout>
                  <c:x val="1.9115848362855814E-3"/>
                  <c:y val="-1.2121127283925972E-2"/>
                </c:manualLayout>
              </c:layout>
              <c:showVal val="1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Доходы-  всего</c:v>
                </c:pt>
                <c:pt idx="1">
                  <c:v>Налоговые, неналоговые доходы</c:v>
                </c:pt>
                <c:pt idx="2">
                  <c:v>Налог на доходы физических лиц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">
                  <c:v>1087.8</c:v>
                </c:pt>
                <c:pt idx="1">
                  <c:v>625.4</c:v>
                </c:pt>
                <c:pt idx="2">
                  <c:v>554.6</c:v>
                </c:pt>
                <c:pt idx="3">
                  <c:v>462.4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г.</c:v>
                </c:pt>
              </c:strCache>
            </c:strRef>
          </c:tx>
          <c:dLbls>
            <c:dLbl>
              <c:idx val="0"/>
              <c:layout>
                <c:manualLayout>
                  <c:x val="6.9375586354602573E-2"/>
                  <c:y val="5.1469975558271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143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7726559680130144E-2"/>
                  <c:y val="-2.424225456785159E-2"/>
                </c:manualLayout>
              </c:layout>
              <c:showVal val="1"/>
            </c:dLbl>
            <c:dLbl>
              <c:idx val="2"/>
              <c:layout>
                <c:manualLayout>
                  <c:x val="1.7940751086911878E-2"/>
                  <c:y val="-2.8282630329160192E-2"/>
                </c:manualLayout>
              </c:layout>
              <c:showVal val="1"/>
            </c:dLbl>
            <c:dLbl>
              <c:idx val="3"/>
              <c:layout>
                <c:manualLayout>
                  <c:x val="3.8582254291357428E-2"/>
                  <c:y val="-1.2121127283925972E-2"/>
                </c:manualLayout>
              </c:layout>
              <c:showVal val="1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Доходы-  всего</c:v>
                </c:pt>
                <c:pt idx="1">
                  <c:v>Налоговые, неналоговые доходы</c:v>
                </c:pt>
                <c:pt idx="2">
                  <c:v>Налог на доходы физических лиц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0">
                  <c:v>1143.2</c:v>
                </c:pt>
                <c:pt idx="1">
                  <c:v>685.8</c:v>
                </c:pt>
                <c:pt idx="2">
                  <c:v>600.9</c:v>
                </c:pt>
                <c:pt idx="3">
                  <c:v>457.4</c:v>
                </c:pt>
              </c:numCache>
            </c:numRef>
          </c:val>
        </c:ser>
        <c:shape val="box"/>
        <c:axId val="90430464"/>
        <c:axId val="90448640"/>
        <c:axId val="0"/>
      </c:bar3DChart>
      <c:catAx>
        <c:axId val="904304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448640"/>
        <c:crosses val="autoZero"/>
        <c:auto val="1"/>
        <c:lblAlgn val="ctr"/>
        <c:lblOffset val="100"/>
      </c:catAx>
      <c:valAx>
        <c:axId val="904486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430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941982088744213"/>
          <c:y val="0.84995350826456861"/>
          <c:w val="0.72271556357092515"/>
          <c:h val="6.461249242759573E-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ДОЛЯ 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МОЛОДЕЖИ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aseline="0" dirty="0" smtClean="0">
                <a:latin typeface="Times New Roman" pitchFamily="18" charset="0"/>
                <a:cs typeface="Times New Roman" pitchFamily="18" charset="0"/>
              </a:rPr>
              <a:t> В ВОЗРАСТЕ                                  ОТ 14 ДО 30 ЛЕТ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ОБЩЕЙ ЧИСЛЕННОСТИ НАСЕЛЕНИЯ</a:t>
            </a:r>
          </a:p>
        </c:rich>
      </c:tx>
      <c:layout>
        <c:manualLayout>
          <c:xMode val="edge"/>
          <c:yMode val="edge"/>
          <c:x val="0.10082352406561314"/>
          <c:y val="1.9629239613523628E-3"/>
        </c:manualLayout>
      </c:layout>
    </c:title>
    <c:view3D>
      <c:rotX val="40"/>
      <c:perspective val="30"/>
    </c:view3D>
    <c:plotArea>
      <c:layout>
        <c:manualLayout>
          <c:layoutTarget val="inner"/>
          <c:xMode val="edge"/>
          <c:yMode val="edge"/>
          <c:x val="0.18383836959315222"/>
          <c:y val="0.2207607330897654"/>
          <c:w val="0.4264291167619928"/>
          <c:h val="0.77150977742342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МОЛОДЕЖИ В ОБЩЕЙ ЧИСЛЕННОСТИ НАСЕЛЕНИЯ</c:v>
                </c:pt>
              </c:strCache>
            </c:strRef>
          </c:tx>
          <c:dLbls>
            <c:dLbl>
              <c:idx val="0"/>
              <c:layout>
                <c:manualLayout>
                  <c:x val="2.6705182928740252E-2"/>
                  <c:y val="5.172829569206594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20,4 %</a:t>
                    </a:r>
                    <a:endParaRPr lang="en-US" sz="11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1"/>
              <c:delete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20.399999999999999</c:v>
                </c:pt>
                <c:pt idx="1">
                  <c:v>79.599999999999994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200"/>
            </a:pPr>
            <a:r>
              <a:rPr lang="ru-RU" sz="1050" dirty="0"/>
              <a:t>ВКЛАД  ПРЕДПРИЯТИЙ  БОДАЙБИНСКОГО РАЙОНА  В  СОЦИАЛЬНО – ЭКОНОМИЧЕСКОЕ СОТРУДНИЧЕСТВО</a:t>
            </a:r>
          </a:p>
        </c:rich>
      </c:tx>
      <c:layout>
        <c:manualLayout>
          <c:xMode val="edge"/>
          <c:yMode val="edge"/>
          <c:x val="0.13123452609915867"/>
          <c:y val="1.9534789828795454E-3"/>
        </c:manualLayout>
      </c:layout>
    </c:title>
    <c:view3D>
      <c:rotX val="30"/>
      <c:rotY val="260"/>
      <c:perspective val="0"/>
    </c:view3D>
    <c:plotArea>
      <c:layout>
        <c:manualLayout>
          <c:layoutTarget val="inner"/>
          <c:xMode val="edge"/>
          <c:yMode val="edge"/>
          <c:x val="0.20494747523515591"/>
          <c:y val="0.28692565212970988"/>
          <c:w val="0.55632119998158125"/>
          <c:h val="0.69350985460985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ВКЛАД ПРЕДПРИЯТИЙ БОДАЙБИНСКОГО РАЙОНА В СОЦИАЛЬНО - ЭКОНОМИЧЕСКОЕ СОТРУДНИЧЕСТВО</c:v>
                </c:pt>
              </c:strCache>
            </c:strRef>
          </c:tx>
          <c:dLbls>
            <c:dLbl>
              <c:idx val="0"/>
              <c:layout>
                <c:manualLayout>
                  <c:x val="4.8386542591266977E-2"/>
                  <c:y val="4.0645807321560047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57,2%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2243753055366002"/>
                  <c:y val="-5.98589704107775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4,3 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4.3273443092340727E-2"/>
                  <c:y val="-2.57858290073766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,</a:t>
                    </a:r>
                    <a:r>
                      <a:rPr lang="ru-RU" dirty="0"/>
                      <a:t>5 %</a:t>
                    </a:r>
                    <a:endParaRPr lang="en-US" dirty="0"/>
                  </a:p>
                </c:rich>
              </c:tx>
              <c:showVal val="1"/>
            </c:dLbl>
            <c:numFmt formatCode="0.00%" sourceLinked="0"/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Предприятия компании "ОАО "Полюс золото"</c:v>
                </c:pt>
                <c:pt idx="1">
                  <c:v>ОАО "Высочайший"</c:v>
                </c:pt>
                <c:pt idx="2">
                  <c:v>Прочие  (ЗАО "А/С "Витим", ЗАО "ГПП"Реткон", ООО "Угахан", ООО "Друза", ООО "А/с "Лена",  ООО "ЗРК "Грейн Стар", ООО "А/с "Бородинская", ООО "Сибирь недра", ООО "А/с "Иркутская", ООО "Сарго",ООО "Надежда")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57.2</c:v>
                </c:pt>
                <c:pt idx="1">
                  <c:v>24.3</c:v>
                </c:pt>
                <c:pt idx="2">
                  <c:v>18.5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kumimoji="0" lang="ru-RU" sz="1200" b="1" kern="1200" dirty="0" smtClean="0">
          <a:solidFill>
            <a:schemeClr val="tx2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ЧИСЛЕННОСТИ  НАСЕЛЕНИЯ БОДАЙБИНСКОГО РАЙОНА (ЧЕЛ.)</a:t>
            </a:r>
          </a:p>
        </c:rich>
      </c:tx>
      <c:layout>
        <c:manualLayout>
          <c:xMode val="edge"/>
          <c:yMode val="edge"/>
          <c:x val="0.12620084148892349"/>
          <c:y val="0"/>
        </c:manualLayout>
      </c:layout>
    </c:title>
    <c:plotArea>
      <c:layout>
        <c:manualLayout>
          <c:layoutTarget val="inner"/>
          <c:xMode val="edge"/>
          <c:yMode val="edge"/>
          <c:x val="2.9817543767996352E-2"/>
          <c:y val="0.27090382512209832"/>
          <c:w val="0.94825249507214449"/>
          <c:h val="0.5558172931799183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ДЕМОГРАФИЧЕСКАЯ СИТУАЦИЯ</c:v>
                </c:pt>
              </c:strCache>
            </c:strRef>
          </c:tx>
          <c:dLbls>
            <c:dLbl>
              <c:idx val="0"/>
              <c:layout>
                <c:manualLayout>
                  <c:x val="-1.1695906432748536E-2"/>
                  <c:y val="-4.2090499213207511E-2"/>
                </c:manualLayout>
              </c:layout>
              <c:showVal val="1"/>
            </c:dLbl>
            <c:dLbl>
              <c:idx val="1"/>
              <c:layout>
                <c:manualLayout>
                  <c:x val="-5.8479532163743424E-3"/>
                  <c:y val="-3.3672399370565202E-2"/>
                </c:manualLayout>
              </c:layout>
              <c:showVal val="1"/>
            </c:dLbl>
            <c:dLbl>
              <c:idx val="2"/>
              <c:layout>
                <c:manualLayout>
                  <c:x val="-1.0233918128654878E-2"/>
                  <c:y val="-3.9284465932325596E-2"/>
                </c:manualLayout>
              </c:layout>
              <c:showVal val="1"/>
            </c:dLbl>
            <c:dLbl>
              <c:idx val="3"/>
              <c:layout>
                <c:manualLayout>
                  <c:x val="1.4619883040935841E-3"/>
                  <c:y val="-4.4896532494087434E-2"/>
                </c:manualLayout>
              </c:layout>
              <c:showVal val="1"/>
            </c:dLbl>
            <c:dLbl>
              <c:idx val="4"/>
              <c:layout>
                <c:manualLayout>
                  <c:x val="-8.7719298245613024E-3"/>
                  <c:y val="-6.173273217936903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2013 г.</c:v>
                </c:pt>
                <c:pt idx="1">
                  <c:v>2014 г.</c:v>
                </c:pt>
                <c:pt idx="2">
                  <c:v>2015г.</c:v>
                </c:pt>
                <c:pt idx="3">
                  <c:v>2016 г.</c:v>
                </c:pt>
                <c:pt idx="4">
                  <c:v>2017 г.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21290</c:v>
                </c:pt>
                <c:pt idx="1">
                  <c:v>20923</c:v>
                </c:pt>
                <c:pt idx="2">
                  <c:v>19985</c:v>
                </c:pt>
                <c:pt idx="3">
                  <c:v>19438</c:v>
                </c:pt>
                <c:pt idx="4">
                  <c:v>18715</c:v>
                </c:pt>
              </c:numCache>
            </c:numRef>
          </c:val>
        </c:ser>
        <c:marker val="1"/>
        <c:axId val="78616832"/>
        <c:axId val="78626816"/>
      </c:lineChart>
      <c:catAx>
        <c:axId val="786168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8626816"/>
        <c:crosses val="autoZero"/>
        <c:auto val="1"/>
        <c:lblAlgn val="ctr"/>
        <c:lblOffset val="100"/>
      </c:catAx>
      <c:valAx>
        <c:axId val="78626816"/>
        <c:scaling>
          <c:orientation val="minMax"/>
        </c:scaling>
        <c:delete val="1"/>
        <c:axPos val="l"/>
        <c:majorGridlines/>
        <c:numFmt formatCode="#,##0" sourceLinked="1"/>
        <c:majorTickMark val="none"/>
        <c:tickLblPos val="none"/>
        <c:crossAx val="786168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ДВИЖЕНИЕ  НАСЕЛЕНИЯ   (ЧЕЛ.)</a:t>
            </a:r>
          </a:p>
        </c:rich>
      </c:tx>
      <c:layout>
        <c:manualLayout>
          <c:xMode val="edge"/>
          <c:yMode val="edge"/>
          <c:x val="0.10540560370169136"/>
          <c:y val="3.0559650131179599E-2"/>
        </c:manualLayout>
      </c:layout>
    </c:title>
    <c:view3D>
      <c:rotX val="30"/>
      <c:rotY val="10"/>
      <c:rAngAx val="1"/>
    </c:view3D>
    <c:sideWall>
      <c:spPr>
        <a:noFill/>
        <a:ln w="25400">
          <a:noFill/>
        </a:ln>
      </c:spPr>
    </c:sideWall>
    <c:plotArea>
      <c:layout>
        <c:manualLayout>
          <c:layoutTarget val="inner"/>
          <c:xMode val="edge"/>
          <c:yMode val="edge"/>
          <c:x val="3.1486086260855993E-2"/>
          <c:y val="0.10730457909999414"/>
          <c:w val="0.95327395571662343"/>
          <c:h val="0.67265951751756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dLbls>
            <c:dLbl>
              <c:idx val="0"/>
              <c:layout>
                <c:manualLayout>
                  <c:x val="-3.2098540770396082E-2"/>
                  <c:y val="5.1085342287883065E-3"/>
                </c:manualLayout>
              </c:layout>
              <c:showVal val="1"/>
            </c:dLbl>
            <c:dLbl>
              <c:idx val="1"/>
              <c:layout>
                <c:manualLayout>
                  <c:x val="-4.9382370415994033E-2"/>
                  <c:y val="3.0224179422401454E-4"/>
                </c:manualLayout>
              </c:layout>
              <c:showVal val="1"/>
            </c:dLbl>
            <c:dLbl>
              <c:idx val="2"/>
              <c:layout>
                <c:manualLayout>
                  <c:x val="-3.9505896332795179E-2"/>
                  <c:y val="0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229</c:v>
                </c:pt>
                <c:pt idx="1">
                  <c:v>166</c:v>
                </c:pt>
                <c:pt idx="2">
                  <c:v>202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 </c:v>
                </c:pt>
              </c:strCache>
            </c:strRef>
          </c:tx>
          <c:dLbls>
            <c:dLbl>
              <c:idx val="0"/>
              <c:layout>
                <c:manualLayout>
                  <c:x val="-1.7283829645598409E-2"/>
                  <c:y val="-1.7527263865958424E-2"/>
                </c:manualLayout>
              </c:layout>
              <c:showVal val="1"/>
            </c:dLbl>
            <c:dLbl>
              <c:idx val="1"/>
              <c:layout>
                <c:manualLayout>
                  <c:x val="-9.8764740831988728E-3"/>
                  <c:y val="-1.7527263865958424E-2"/>
                </c:manualLayout>
              </c:layout>
              <c:showVal val="1"/>
            </c:dLbl>
            <c:dLbl>
              <c:idx val="2"/>
              <c:layout>
                <c:manualLayout>
                  <c:x val="-1.4814711124798098E-2"/>
                  <c:y val="-2.0081433757786225E-2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321</c:v>
                </c:pt>
                <c:pt idx="1">
                  <c:v>295</c:v>
                </c:pt>
                <c:pt idx="2">
                  <c:v>257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Прибыло</c:v>
                </c:pt>
              </c:strCache>
            </c:strRef>
          </c:tx>
          <c:dLbls>
            <c:dLbl>
              <c:idx val="0"/>
              <c:layout>
                <c:manualLayout>
                  <c:x val="-4.9382370415994034E-3"/>
                  <c:y val="-1.0217068457576636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1.2519474189970304E-2"/>
                </c:manualLayout>
              </c:layout>
              <c:showVal val="1"/>
            </c:dLbl>
            <c:dLbl>
              <c:idx val="2"/>
              <c:layout>
                <c:manualLayout>
                  <c:x val="-2.4691185207997893E-3"/>
                  <c:y val="-1.2519474189970304E-2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162</c:v>
                </c:pt>
                <c:pt idx="1">
                  <c:v>165</c:v>
                </c:pt>
                <c:pt idx="2">
                  <c:v>106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Убыло</c:v>
                </c:pt>
              </c:strCache>
            </c:strRef>
          </c:tx>
          <c:dLbls>
            <c:dLbl>
              <c:idx val="0"/>
              <c:layout>
                <c:manualLayout>
                  <c:x val="4.9382370415994034E-3"/>
                  <c:y val="-2.0081433757786225E-2"/>
                </c:manualLayout>
              </c:layout>
              <c:showVal val="1"/>
            </c:dLbl>
            <c:dLbl>
              <c:idx val="1"/>
              <c:layout>
                <c:manualLayout>
                  <c:x val="4.9382370415994034E-3"/>
                  <c:y val="-7.6628013431824802E-3"/>
                </c:manualLayout>
              </c:layout>
              <c:showVal val="1"/>
            </c:dLbl>
            <c:dLbl>
              <c:idx val="2"/>
              <c:layout>
                <c:manualLayout>
                  <c:x val="4.9382370415994034E-3"/>
                  <c:y val="-1.0217068457576594E-2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644</c:v>
                </c:pt>
                <c:pt idx="1">
                  <c:v>652</c:v>
                </c:pt>
                <c:pt idx="2">
                  <c:v>774</c:v>
                </c:pt>
              </c:numCache>
            </c:numRef>
          </c:val>
        </c:ser>
        <c:shape val="cylinder"/>
        <c:axId val="78552448"/>
        <c:axId val="78570624"/>
        <c:axId val="0"/>
      </c:bar3DChart>
      <c:catAx>
        <c:axId val="7855244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78570624"/>
        <c:crosses val="autoZero"/>
        <c:auto val="1"/>
        <c:lblAlgn val="ctr"/>
        <c:lblOffset val="100"/>
      </c:catAx>
      <c:valAx>
        <c:axId val="785706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855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1399978187953822E-2"/>
          <c:y val="0.88512555731292708"/>
          <c:w val="0.86819632345844111"/>
          <c:h val="9.0641487090291545E-2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</c:chart>
  <c:txPr>
    <a:bodyPr/>
    <a:lstStyle/>
    <a:p>
      <a:pPr>
        <a:defRPr lang="ru-RU" sz="1800" b="1" i="0" u="none" strike="noStrike" kern="1200" baseline="0" dirty="0" smtClean="0">
          <a:solidFill>
            <a:srgbClr val="640000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ДОЛЯ ДЕТСКОГО НАСЕЛНИЯ                                  (ОТ 0 ДО 18ЛЕТ)</a:t>
            </a:r>
          </a:p>
        </c:rich>
      </c:tx>
      <c:layout>
        <c:manualLayout>
          <c:xMode val="edge"/>
          <c:yMode val="edge"/>
          <c:x val="0.14890651100721394"/>
          <c:y val="1.301828158683054E-4"/>
        </c:manualLayout>
      </c:layout>
    </c:title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20117911102401137"/>
          <c:y val="0.20398037459055404"/>
          <c:w val="0.53109889494586715"/>
          <c:h val="0.61881014059085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ДЕТСКОГО НАСЕЛЕНИЯ (от 0 до 18 лет)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Дети</c:v>
                </c:pt>
                <c:pt idx="1">
                  <c:v>Общее число жителей района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4566</c:v>
                </c:pt>
                <c:pt idx="1">
                  <c:v>18715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0140131502641724E-2"/>
          <c:y val="0.86272314757155655"/>
          <c:w val="0.92601606776584566"/>
          <c:h val="0.10889692290347586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ru-RU" sz="14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ЧИСЛЕННОСТЬ  ЗАНЯТЫХ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В   РАЗРЕЗЕ   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ОТРАСЛЕЙ ЭКОНОМИКИ (ТЫС.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ЧЕЛ,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c:rich>
      </c:tx>
      <c:layout>
        <c:manualLayout>
          <c:xMode val="edge"/>
          <c:yMode val="edge"/>
          <c:x val="0.13278020985440556"/>
          <c:y val="1.6161503045234546E-2"/>
        </c:manualLayout>
      </c:layout>
    </c:title>
    <c:view3D>
      <c:rotX val="60"/>
      <c:perspective val="70"/>
    </c:view3D>
    <c:plotArea>
      <c:layout>
        <c:manualLayout>
          <c:layoutTarget val="inner"/>
          <c:xMode val="edge"/>
          <c:yMode val="edge"/>
          <c:x val="0.31047309447460825"/>
          <c:y val="0.16935202851095987"/>
          <c:w val="0.47630651215578196"/>
          <c:h val="0.66758945266033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4"/>
          <c:dLbls>
            <c:dLbl>
              <c:idx val="0"/>
              <c:layout>
                <c:manualLayout>
                  <c:x val="-0.10304766693873332"/>
                  <c:y val="-7.4615864991535497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9,</a:t>
                    </a: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4.3313230022058854E-3"/>
                  <c:y val="2.4264100169080708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1,26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-4.1766065826679334E-2"/>
                  <c:y val="7.4359881465344063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0,10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7.281801960036012E-2"/>
                  <c:y val="-4.5912878893925424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0,32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-2.1433565506195597E-2"/>
                  <c:y val="-6.07381946795144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0,25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4.9649235774561875E-3"/>
                  <c:y val="-7.6745930143282161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2,7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6"/>
              <c:layout>
                <c:manualLayout>
                  <c:x val="3.2031640244540492E-2"/>
                  <c:y val="5.348736391038809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1,1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Золотодобыча</c:v>
                </c:pt>
                <c:pt idx="1">
                  <c:v>Производство и распределение энергии и воды</c:v>
                </c:pt>
                <c:pt idx="2">
                  <c:v>Торговля и сфера обслуживания</c:v>
                </c:pt>
                <c:pt idx="3">
                  <c:v>Обрабатывающее производство</c:v>
                </c:pt>
                <c:pt idx="4">
                  <c:v>Транспорт и связь</c:v>
                </c:pt>
                <c:pt idx="5">
                  <c:v>Социальная сфера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9.6399999999999988</c:v>
                </c:pt>
                <c:pt idx="1">
                  <c:v>1.26</c:v>
                </c:pt>
                <c:pt idx="2">
                  <c:v>0.1</c:v>
                </c:pt>
                <c:pt idx="3">
                  <c:v>0.32000000000000045</c:v>
                </c:pt>
                <c:pt idx="4">
                  <c:v>0.25</c:v>
                </c:pt>
                <c:pt idx="5">
                  <c:v>2.7</c:v>
                </c:pt>
                <c:pt idx="6">
                  <c:v>1.1000000000000001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3.4652690837815241E-2"/>
          <c:y val="0.71673995282622693"/>
          <c:w val="0.95217859114212766"/>
          <c:h val="0.28326008989784657"/>
        </c:manualLayout>
      </c:layout>
      <c:txPr>
        <a:bodyPr/>
        <a:lstStyle/>
        <a:p>
          <a:pPr>
            <a:defRPr sz="1200" b="1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ВЫРУЧКА  ОТ  РЕАЛИЗАЦИИ  ПРОДУКЦИИ, РАБОТ 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И  УСЛУГ  ВСЕХ  СФЕР  ЭКОНОМИЧЕСКОЙ  ДЕЯТЕЛЬНОСТИ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(МЛН.РУБ.)</a:t>
            </a:r>
            <a:endParaRPr lang="ru-RU" sz="1200" b="1" i="0" u="none" strike="noStrike" kern="1200" baseline="0" dirty="0">
              <a:solidFill>
                <a:srgbClr val="64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.24807303773903094"/>
          <c:y val="0.28924620247999605"/>
          <c:w val="0.69155955809654812"/>
          <c:h val="0.5631959985537337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продукции, работ и услуг всех сфер экономической деятельности</c:v>
                </c:pt>
              </c:strCache>
            </c:strRef>
          </c:tx>
          <c:dLbls>
            <c:dLbl>
              <c:idx val="0"/>
              <c:layout>
                <c:manualLayout>
                  <c:x val="5.1529429999298063E-2"/>
                  <c:y val="-0.27022033091631903"/>
                </c:manualLayout>
              </c:layout>
              <c:showVal val="1"/>
            </c:dLbl>
            <c:dLbl>
              <c:idx val="1"/>
              <c:layout>
                <c:manualLayout>
                  <c:x val="4.6376486999368416E-2"/>
                  <c:y val="-0.29510904560598"/>
                </c:manualLayout>
              </c:layout>
              <c:showVal val="1"/>
            </c:dLbl>
            <c:dLbl>
              <c:idx val="2"/>
              <c:layout>
                <c:manualLayout>
                  <c:x val="4.3800015499403364E-2"/>
                  <c:y val="-0.3057756376158348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57198.5</c:v>
                </c:pt>
                <c:pt idx="1">
                  <c:v>75297.5</c:v>
                </c:pt>
                <c:pt idx="2">
                  <c:v>78924.800000000003</c:v>
                </c:pt>
              </c:numCache>
            </c:numRef>
          </c:val>
        </c:ser>
        <c:gapWidth val="55"/>
        <c:gapDepth val="55"/>
        <c:shape val="box"/>
        <c:axId val="84817024"/>
        <c:axId val="86153856"/>
        <c:axId val="0"/>
      </c:bar3DChart>
      <c:catAx>
        <c:axId val="848170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6153856"/>
        <c:crosses val="autoZero"/>
        <c:auto val="1"/>
        <c:lblAlgn val="ctr"/>
        <c:lblOffset val="100"/>
      </c:catAx>
      <c:valAx>
        <c:axId val="86153856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8170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ДОЛЯ   </a:t>
            </a:r>
            <a:r>
              <a:rPr lang="ru-RU" sz="1200" b="1" i="0" u="none" strike="noStrike" kern="1200" baseline="0" dirty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ЗОЛОТОДОБЫВАЮЩИХ </a:t>
            </a: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ПРЕДПРИЯТИЙ  </a:t>
            </a:r>
            <a:r>
              <a:rPr lang="ru-RU" sz="1200" b="1" i="0" u="none" strike="noStrike" kern="1200" baseline="0" dirty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ОБЩЕМ  ОБЪЕМЕ  ВЫРУЧКИ  (МЛН.РУБ.)</a:t>
            </a:r>
            <a:endParaRPr lang="ru-RU" sz="1200" b="1" i="0" u="none" strike="noStrike" kern="1200" baseline="0" dirty="0">
              <a:solidFill>
                <a:srgbClr val="64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305989954153881"/>
          <c:y val="2.6016078072816452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7245795968725244"/>
          <c:y val="0.19411203574786906"/>
          <c:w val="0.60293275770356969"/>
          <c:h val="0.721425980103959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 ЗОЛОТОДОБЫВАЮЩИХ ПРЕДПРИЯТИЙ В ОБЩЕМ ОБЪЕМЕ ВЫРУЧКИ</c:v>
                </c:pt>
              </c:strCache>
            </c:strRef>
          </c:tx>
          <c:dLbls>
            <c:dLbl>
              <c:idx val="0"/>
              <c:layout>
                <c:manualLayout>
                  <c:x val="-0.14391614592588187"/>
                  <c:y val="-0.232870682122591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477,1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2.3647449965176041E-2"/>
                  <c:y val="0.104690338770020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 </a:t>
                    </a:r>
                    <a:r>
                      <a:rPr lang="en-US" dirty="0" smtClean="0"/>
                      <a:t>928,5</a:t>
                    </a:r>
                    <a:endParaRPr lang="ru-RU" dirty="0" smtClean="0"/>
                  </a:p>
                  <a:p>
                    <a:endParaRPr lang="en-US" dirty="0"/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Лист1!$A$2:$A$3</c:f>
              <c:strCache>
                <c:ptCount val="1"/>
                <c:pt idx="0">
                  <c:v>ДОЛЯ ЗОЛОТОДОБЫВАЮЩИХ ПРЕДРИЯТИЙ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62477.1</c:v>
                </c:pt>
                <c:pt idx="1">
                  <c:v>7928.5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Лист1!$A$2:$A$3</c:f>
              <c:strCache>
                <c:ptCount val="1"/>
                <c:pt idx="0">
                  <c:v>ДОЛЯ ЗОЛОТОДОБЫВАЮЩИХ ПРЕДРИЯТИЙ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dLbls>
          <c:showPercent val="1"/>
        </c:dLbls>
      </c:pie3DChart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1.8181314352219795E-2"/>
          <c:y val="0.80328874637328362"/>
          <c:w val="0.9680570736091425"/>
          <c:h val="0.1967112536267164"/>
        </c:manualLayout>
      </c:layout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ДОБЫЧИ ЗОЛОТА</a:t>
            </a:r>
          </a:p>
        </c:rich>
      </c:tx>
      <c:layout>
        <c:manualLayout>
          <c:xMode val="edge"/>
          <c:yMode val="edge"/>
          <c:x val="0.17190656987124106"/>
          <c:y val="0"/>
        </c:manualLayout>
      </c:layout>
    </c:title>
    <c:view3D>
      <c:rotX val="10"/>
      <c:rotY val="30"/>
      <c:rAngAx val="1"/>
    </c:view3D>
    <c:plotArea>
      <c:layout>
        <c:manualLayout>
          <c:layoutTarget val="inner"/>
          <c:xMode val="edge"/>
          <c:yMode val="edge"/>
          <c:x val="3.0085259514975482E-2"/>
          <c:y val="9.5505431018954548E-2"/>
          <c:w val="0.9398294809700507"/>
          <c:h val="0.587703970245738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из россыпных месторождений</c:v>
                </c:pt>
              </c:strCache>
            </c:strRef>
          </c:tx>
          <c:dLbls>
            <c:dLbl>
              <c:idx val="0"/>
              <c:layout>
                <c:manualLayout>
                  <c:x val="2.7350235922704778E-2"/>
                  <c:y val="-3.23230060904687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11,1 т.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2820067751056892E-2"/>
                  <c:y val="-4.30973414539584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11,2 т.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0085259514975368E-2"/>
                  <c:y val="-5.38716768174489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 т.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11.1</c:v>
                </c:pt>
                <c:pt idx="1">
                  <c:v>11.2</c:v>
                </c:pt>
                <c:pt idx="2">
                  <c:v>10.8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Добыча рудного золота</c:v>
                </c:pt>
              </c:strCache>
            </c:strRef>
          </c:tx>
          <c:dLbls>
            <c:dLbl>
              <c:idx val="0"/>
              <c:layout>
                <c:manualLayout>
                  <c:x val="3.5555091343327294E-2"/>
                  <c:y val="-3.43432166953962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 т.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2820067751056892E-2"/>
                  <c:y val="-2.84749913011482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1,4 т.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4.6495401068597404E-2"/>
                  <c:y val="-3.8960857166853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2,1 т.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10.9</c:v>
                </c:pt>
                <c:pt idx="1">
                  <c:v>11.4</c:v>
                </c:pt>
                <c:pt idx="2">
                  <c:v>12.1</c:v>
                </c:pt>
              </c:numCache>
            </c:numRef>
          </c:val>
        </c:ser>
        <c:gapWidth val="75"/>
        <c:shape val="cylinder"/>
        <c:axId val="87611264"/>
        <c:axId val="87612800"/>
        <c:axId val="0"/>
      </c:bar3DChart>
      <c:catAx>
        <c:axId val="876112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12800"/>
        <c:crosses val="autoZero"/>
        <c:auto val="1"/>
        <c:lblAlgn val="ctr"/>
        <c:lblOffset val="100"/>
      </c:catAx>
      <c:valAx>
        <c:axId val="87612800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spPr>
          <a:ln w="10000">
            <a:noFill/>
          </a:ln>
        </c:spPr>
        <c:crossAx val="8761126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7.2</c:v>
                </c:pt>
                <c:pt idx="1">
                  <c:v>0.4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DC58D-ACF4-4D2D-A108-B6431FF8F74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2492B-9235-4F64-802E-5FF36443602B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8,4 МЛН.РУБЛЕЙ</a:t>
          </a:r>
        </a:p>
      </dgm:t>
    </dgm:pt>
    <dgm:pt modelId="{CBDD6930-DB6B-49E2-82A0-EF7251FC6168}" type="parTrans" cxnId="{1A32876B-868E-4998-8EBD-E8B59D56BF0F}">
      <dgm:prSet/>
      <dgm:spPr/>
      <dgm:t>
        <a:bodyPr/>
        <a:lstStyle/>
        <a:p>
          <a:endParaRPr lang="ru-RU"/>
        </a:p>
      </dgm:t>
    </dgm:pt>
    <dgm:pt modelId="{BA6C68F6-D2E2-41B9-B005-2383694C20F5}" type="sibTrans" cxnId="{1A32876B-868E-4998-8EBD-E8B59D56BF0F}">
      <dgm:prSet/>
      <dgm:spPr/>
      <dgm:t>
        <a:bodyPr/>
        <a:lstStyle/>
        <a:p>
          <a:endParaRPr lang="ru-RU"/>
        </a:p>
      </dgm:t>
    </dgm:pt>
    <dgm:pt modelId="{03ADA631-97B8-425E-8E23-63BAD9CC20D0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indent="0" algn="l"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indent="0" algn="l"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indent="0" algn="l"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627,9 МЛН.РУБЛЕЙ</a:t>
          </a:r>
        </a:p>
      </dgm:t>
    </dgm:pt>
    <dgm:pt modelId="{11F95F1F-CFBA-4BCB-968A-8D577F8CB461}" type="parTrans" cxnId="{24D4BFE0-1774-4539-851A-B85E35D6EAE6}">
      <dgm:prSet/>
      <dgm:spPr/>
      <dgm:t>
        <a:bodyPr/>
        <a:lstStyle/>
        <a:p>
          <a:endParaRPr lang="ru-RU"/>
        </a:p>
      </dgm:t>
    </dgm:pt>
    <dgm:pt modelId="{941C0833-A80A-4A50-AD32-7239EB73B379}" type="sibTrans" cxnId="{24D4BFE0-1774-4539-851A-B85E35D6EAE6}">
      <dgm:prSet/>
      <dgm:spPr/>
      <dgm:t>
        <a:bodyPr/>
        <a:lstStyle/>
        <a:p>
          <a:endParaRPr lang="ru-RU"/>
        </a:p>
      </dgm:t>
    </dgm:pt>
    <dgm:pt modelId="{8898F2A7-0734-4ED8-B63D-045C87747A25}" type="pres">
      <dgm:prSet presAssocID="{9C0DC58D-ACF4-4D2D-A108-B6431FF8F7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C4BCD3-2EC4-4A86-AB42-DD4FDA3F8AEF}" type="pres">
      <dgm:prSet presAssocID="{03ADA631-97B8-425E-8E23-63BAD9CC20D0}" presName="linNode" presStyleCnt="0"/>
      <dgm:spPr/>
    </dgm:pt>
    <dgm:pt modelId="{0861FF53-3263-43FF-9CB6-B1972F3F05B4}" type="pres">
      <dgm:prSet presAssocID="{03ADA631-97B8-425E-8E23-63BAD9CC20D0}" presName="parentText" presStyleLbl="node1" presStyleIdx="0" presStyleCnt="2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DBFB8-FD38-4C99-A508-3511B68FF1BF}" type="pres">
      <dgm:prSet presAssocID="{941C0833-A80A-4A50-AD32-7239EB73B379}" presName="sp" presStyleCnt="0"/>
      <dgm:spPr/>
    </dgm:pt>
    <dgm:pt modelId="{9D71F587-86B3-4868-A773-CE2E589E6791}" type="pres">
      <dgm:prSet presAssocID="{5222492B-9235-4F64-802E-5FF36443602B}" presName="linNode" presStyleCnt="0"/>
      <dgm:spPr/>
    </dgm:pt>
    <dgm:pt modelId="{2F272523-4ACB-4C8F-96B2-FB80D3D6EAAC}" type="pres">
      <dgm:prSet presAssocID="{5222492B-9235-4F64-802E-5FF36443602B}" presName="parentText" presStyleLbl="node1" presStyleIdx="1" presStyleCnt="2" custScaleX="277778" custLinFactNeighborX="-136" custLinFactNeighborY="96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F0AFAB-4174-4E76-955F-B8656219B547}" type="presOf" srcId="{03ADA631-97B8-425E-8E23-63BAD9CC20D0}" destId="{0861FF53-3263-43FF-9CB6-B1972F3F05B4}" srcOrd="0" destOrd="0" presId="urn:microsoft.com/office/officeart/2005/8/layout/vList5"/>
    <dgm:cxn modelId="{1A32876B-868E-4998-8EBD-E8B59D56BF0F}" srcId="{9C0DC58D-ACF4-4D2D-A108-B6431FF8F749}" destId="{5222492B-9235-4F64-802E-5FF36443602B}" srcOrd="1" destOrd="0" parTransId="{CBDD6930-DB6B-49E2-82A0-EF7251FC6168}" sibTransId="{BA6C68F6-D2E2-41B9-B005-2383694C20F5}"/>
    <dgm:cxn modelId="{836100B4-A2F0-468A-B8AB-30364B924404}" type="presOf" srcId="{5222492B-9235-4F64-802E-5FF36443602B}" destId="{2F272523-4ACB-4C8F-96B2-FB80D3D6EAAC}" srcOrd="0" destOrd="0" presId="urn:microsoft.com/office/officeart/2005/8/layout/vList5"/>
    <dgm:cxn modelId="{DC323461-978E-490B-A2D5-E853F31F7B05}" type="presOf" srcId="{9C0DC58D-ACF4-4D2D-A108-B6431FF8F749}" destId="{8898F2A7-0734-4ED8-B63D-045C87747A25}" srcOrd="0" destOrd="0" presId="urn:microsoft.com/office/officeart/2005/8/layout/vList5"/>
    <dgm:cxn modelId="{24D4BFE0-1774-4539-851A-B85E35D6EAE6}" srcId="{9C0DC58D-ACF4-4D2D-A108-B6431FF8F749}" destId="{03ADA631-97B8-425E-8E23-63BAD9CC20D0}" srcOrd="0" destOrd="0" parTransId="{11F95F1F-CFBA-4BCB-968A-8D577F8CB461}" sibTransId="{941C0833-A80A-4A50-AD32-7239EB73B379}"/>
    <dgm:cxn modelId="{07AEC97D-8EC3-4A6A-A596-3ECBD0D13EA4}" type="presParOf" srcId="{8898F2A7-0734-4ED8-B63D-045C87747A25}" destId="{A7C4BCD3-2EC4-4A86-AB42-DD4FDA3F8AEF}" srcOrd="0" destOrd="0" presId="urn:microsoft.com/office/officeart/2005/8/layout/vList5"/>
    <dgm:cxn modelId="{AA46DD84-B91F-4EA4-8640-CF382DF999EF}" type="presParOf" srcId="{A7C4BCD3-2EC4-4A86-AB42-DD4FDA3F8AEF}" destId="{0861FF53-3263-43FF-9CB6-B1972F3F05B4}" srcOrd="0" destOrd="0" presId="urn:microsoft.com/office/officeart/2005/8/layout/vList5"/>
    <dgm:cxn modelId="{63634E28-35B2-4F9C-A9C8-5AB7CE1479D9}" type="presParOf" srcId="{8898F2A7-0734-4ED8-B63D-045C87747A25}" destId="{22CDBFB8-FD38-4C99-A508-3511B68FF1BF}" srcOrd="1" destOrd="0" presId="urn:microsoft.com/office/officeart/2005/8/layout/vList5"/>
    <dgm:cxn modelId="{6C1B6497-BD3A-4A6D-839D-3643551BAF87}" type="presParOf" srcId="{8898F2A7-0734-4ED8-B63D-045C87747A25}" destId="{9D71F587-86B3-4868-A773-CE2E589E6791}" srcOrd="2" destOrd="0" presId="urn:microsoft.com/office/officeart/2005/8/layout/vList5"/>
    <dgm:cxn modelId="{377683FB-DDBB-4F74-8554-BED61E5B8C84}" type="presParOf" srcId="{9D71F587-86B3-4868-A773-CE2E589E6791}" destId="{2F272523-4ACB-4C8F-96B2-FB80D3D6EAA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61FF53-3263-43FF-9CB6-B1972F3F05B4}">
      <dsp:nvSpPr>
        <dsp:cNvPr id="0" name=""/>
        <dsp:cNvSpPr/>
      </dsp:nvSpPr>
      <dsp:spPr>
        <a:xfrm>
          <a:off x="2404" y="20"/>
          <a:ext cx="4924412" cy="8363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627,9 МЛН.РУБЛЕЙ</a:t>
          </a:r>
        </a:p>
      </dsp:txBody>
      <dsp:txXfrm>
        <a:off x="2404" y="20"/>
        <a:ext cx="4924412" cy="836326"/>
      </dsp:txXfrm>
    </dsp:sp>
    <dsp:sp modelId="{2F272523-4ACB-4C8F-96B2-FB80D3D6EAAC}">
      <dsp:nvSpPr>
        <dsp:cNvPr id="0" name=""/>
        <dsp:cNvSpPr/>
      </dsp:nvSpPr>
      <dsp:spPr>
        <a:xfrm>
          <a:off x="0" y="878185"/>
          <a:ext cx="4924412" cy="8363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8,4 МЛН.РУБЛЕЙ</a:t>
          </a:r>
        </a:p>
      </dsp:txBody>
      <dsp:txXfrm>
        <a:off x="0" y="878185"/>
        <a:ext cx="4924412" cy="836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</cdr:x>
      <cdr:y>0.47826</cdr:y>
    </cdr:from>
    <cdr:to>
      <cdr:x>0.84375</cdr:x>
      <cdr:y>0.65217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1504" y="785818"/>
          <a:ext cx="1357322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8,1 млрд.руб.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7413E-13EC-4C54-9041-247D52A33790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2BA89-F90D-40F9-B30B-B93B62624B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DA4FE3C-87A4-464C-896B-B4E329481DD1}" type="datetimeFigureOut">
              <a:rPr lang="ru-RU" smtClean="0"/>
              <a:pPr/>
              <a:t>10.04.2018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.png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74270" cy="71438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</a:t>
            </a:r>
            <a:br>
              <a:rPr lang="ru-RU" sz="1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г. Бодайбо   и    района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1285860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мэра г. Бодайбо и района                                       о результатах своей деятельности                                                     и  деятельности администрации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г. Бодайбо и района за 2017 год</a:t>
            </a:r>
          </a:p>
        </p:txBody>
      </p:sp>
      <p:pic>
        <p:nvPicPr>
          <p:cNvPr id="8" name="Picture 2" descr="F:\АРХИВ ФОТО и МАТЕРИАЛОВ\Здание администрации\DSCN43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20793"/>
          <a:stretch>
            <a:fillRect/>
          </a:stretch>
        </p:blipFill>
        <p:spPr bwMode="auto">
          <a:xfrm>
            <a:off x="2714612" y="3929066"/>
            <a:ext cx="3792025" cy="225266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5286380" y="3645024"/>
            <a:ext cx="3571900" cy="29523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642942"/>
          </a:xfrm>
        </p:spPr>
        <p:txBody>
          <a:bodyPr>
            <a:normAutofit/>
          </a:bodyPr>
          <a:lstStyle/>
          <a:p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ПОДДЕРЖКА МАЛОГО И СРЕДНЕГО ПРЕДПРИНИМАТЕЛЬСТВА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2071678"/>
          <a:ext cx="507206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7158" y="1142984"/>
            <a:ext cx="86439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малого и среднего бизнеса осуществляют деятельность около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1,8 тыс. чел.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                                             или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10,5%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общей численности занятых в экономике района.</a:t>
            </a: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286380" y="3702854"/>
            <a:ext cx="35004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15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год на территории Бодайбинского района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реализуются мероприятия по оказанию финансовой поддержки (в виде грантов)  начинающим предпринимателям на создание собственного бизнеса.</a:t>
            </a:r>
          </a:p>
          <a:p>
            <a:pPr marL="0" marR="0" lvl="0" indent="215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Причина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отсутствие софинансирования из областного бюджета  в рамках подпрограммы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и развитие малого и среднего предпринимательства в Иркутской области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государственной программы Иркутской области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Экономическое развитие и инновационная экономика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2015-2018 годы.</a:t>
            </a:r>
          </a:p>
          <a:p>
            <a:pPr marL="0" marR="0" lvl="0" indent="215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местного бюджета средства выделяются ежегодно.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628" y="1857364"/>
            <a:ext cx="38576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Зарегистрировано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164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индивидуальных предпринимателя, имеющих наемных работников (2016 г. -164)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609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индивидуальных предпринимателей,                не производящих выплат и иных вознаграждений физическим лицам                            (2016 г. – 606)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/>
        </p:nvGraphicFramePr>
        <p:xfrm>
          <a:off x="539552" y="2060848"/>
          <a:ext cx="507209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5724128" y="1988840"/>
            <a:ext cx="3240360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РЕСУРСЫ ТЕРРИТОРИИ</a:t>
            </a: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собственность и земельные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85720" y="1214422"/>
            <a:ext cx="8643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Реестр муниципальной собственности МО г. Бодайбо и района по состоянию                         на 01.01.2018 г. включал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8 470 объектов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(с учетом земельных участков) балансовой стоимостью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1 575,1 млн. руб.</a:t>
            </a:r>
          </a:p>
          <a:p>
            <a:pPr algn="ctr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98884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 2017 г. действовало: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32 договора аренды недвижимого имущества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2 договора аренды движимого имущества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1 договор аренды оборудования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5078758"/>
            <a:ext cx="81439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от аренды и продажи муниципального имущества, тыс.руб. </a:t>
            </a: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304800" y="5429265"/>
          <a:ext cx="8686800" cy="107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7266"/>
                <a:gridCol w="1285884"/>
                <a:gridCol w="1214446"/>
                <a:gridCol w="1419204"/>
              </a:tblGrid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Вид поступлений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2015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2016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2017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Аренда муниципального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4 341,0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3 967,3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4 319,6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Приватизация (продажа) имущества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1 562,5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4 152,3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4 084,2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5724128" y="2852936"/>
            <a:ext cx="3312368" cy="2088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68144" y="2924944"/>
            <a:ext cx="309634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В 2017 году Программой по повышению качества управления финансами и имуществом МО г. Бодайбо и района предусмотрены средства на проведение оценки, инвентаризацию и паспортизацию объектов недвижимости МО г. Бодайбо и района. 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Данные работы позволят в 2018 г. пополнить бюджет района на 878,0 тыс. руб., а также дополнительные средства поступят в бюджет в 2018-2022 годах.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28604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РЕСУРСЫ ТЕРРИТОРИИ</a:t>
            </a: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собственность и земельные ресурсы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2844" y="928670"/>
            <a:ext cx="8858312" cy="138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площадь территории  МО г. Бодайбо и района составляет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9 198 600 га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из нее: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лесного фонда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8 606 837,7 га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особо охраняемых  территорий и объектов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585 850,3 га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населенных пунктов -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5 912 га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304800" y="4786323"/>
          <a:ext cx="8686800" cy="928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886"/>
                <a:gridCol w="1571636"/>
                <a:gridCol w="1571636"/>
                <a:gridCol w="1490642"/>
              </a:tblGrid>
              <a:tr h="30491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поступлений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/>
                </a:tc>
              </a:tr>
              <a:tr h="318859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Аренда земельных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6 977,4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8957,3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8 506,4</a:t>
                      </a:r>
                    </a:p>
                  </a:txBody>
                  <a:tcPr/>
                </a:tc>
              </a:tr>
              <a:tr h="304917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земельных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1 111,3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1 324,4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ятиугольник 11"/>
          <p:cNvSpPr/>
          <p:nvPr/>
        </p:nvSpPr>
        <p:spPr>
          <a:xfrm>
            <a:off x="642910" y="2714620"/>
            <a:ext cx="5143536" cy="57150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Оформлено в постоянное (бессрочное) пользование, пожизненное владение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42910" y="3429000"/>
            <a:ext cx="5143536" cy="28575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Оформлено в собственность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642910" y="3857628"/>
            <a:ext cx="5143536" cy="28575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Передано в аренду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29388" y="2786058"/>
            <a:ext cx="1857388" cy="4286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216,7 га (5%)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5786" y="2214554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Вовлечено в хозяйственный оборот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4 348 га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(73,5%), из них: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9388" y="3357562"/>
            <a:ext cx="1857388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504,5 га (11,6 %)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29388" y="3857628"/>
            <a:ext cx="1857388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3 626,8 га (83,4 %)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7158" y="4429132"/>
            <a:ext cx="7858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от аренды и продажи земельных участков, тыс.руб.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034" y="5786454"/>
            <a:ext cx="8215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Рекламно-разрешительная деятельность.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2017 году в бюджет МО г. Бодайбо и района привлечено дополнительно 481 тыс.руб. в виде платежей за установку и эксплуатацию рекламных конструкций.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991500" cy="714380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ФИНАНСОВЫЕ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395536" y="1124744"/>
          <a:ext cx="51845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44" y="3945894"/>
            <a:ext cx="8858312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2017 г. в бюджет МО г. Бодайбо и района поступили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доходы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сумме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1 143,2 млн. руб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на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55,4 млн.руб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выше уровня 2016 г. Из них налоговые и неналоговые доходы составили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685,8 млн. руб.,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на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60,4 млн. руб.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выше уровня 2016 г. </a:t>
            </a: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 муниципального образования г. Бодайбо и района за 2017 г. составили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1 129,3 млн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руб.,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выше расходов 2016 г. на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36,6 млн.руб. или на 3,3%.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выплату заработной платы с начислениями работникам муниципальных учреждений за отчетный  период направлено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635,8 млн. руб.,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составляет 56,3 % от общей суммы расходов бюджета. Рост расходов на оплату труда в сравнении с 2016 г. составил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33,4 млн. руб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содержание учреждений и мероприятий социальной сферы направлено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985,4 млн. руб.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составляет                    87,3%  от общих расходов бюджета, и свидетельствует  о высокой социальной направленности бюджета.     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Выделены межбюджетные трансферты бюджетам поселений в сумме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73,6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млн. рублей.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состоянию на 01.01.2018 г. муниципальный долг отсутствует.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состоянию на 01.01.2018 года профицит бюджета сложился в сумме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13,9 млн. руб.</a:t>
            </a: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60640" y="1196752"/>
            <a:ext cx="3275856" cy="2520280"/>
          </a:xfrm>
          <a:prstGeom prst="roundRect">
            <a:avLst/>
          </a:prstGeom>
          <a:solidFill>
            <a:srgbClr val="FFCC66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Ежегодно в связи с ростом объема золотодобычи, ростом цены на золото, прибыли предприятий, а также в связи с притоком иностранной рабочей силы, уплачивающей налог на основании патента, происходит рост поступлений НДФЛ в бюджет Бодайбинского района, что позволяет повышать заработную плату работникам, выплачивать дивиденды. </a:t>
            </a: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Кроме этого, наполняемости бюджета способствует проведение Администрацией мероприятий по повышению доходного потенциала.</a:t>
            </a: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МУНИЦИПАЛЬНЫЕ ЗАКУПКИ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2984"/>
            <a:ext cx="8686800" cy="49371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Действенным механизмом эффективности расходования бюджетных средств стала контрактная система в сфере закупок товаров, работ, услуг для обеспечения муниципальных нужд.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результатам размещенных заказов проведено: 107 запросов  котировок, 351 электронных  аукционов, 7 запросов  предложений.</a:t>
            </a:r>
          </a:p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Размещение муниципальных заказов  в 2017 году (тыс.руб.)</a:t>
            </a:r>
          </a:p>
          <a:p>
            <a:pPr algn="just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2492896"/>
          <a:ext cx="8789156" cy="4176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922"/>
                <a:gridCol w="1698744"/>
                <a:gridCol w="2068038"/>
                <a:gridCol w="1329452"/>
              </a:tblGrid>
              <a:tr h="7220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учреждения, организации (заказчик)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Начальная (макс.)  цена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Цена  размещенных заказов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экономии</a:t>
                      </a:r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466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Администрация г.Бодайбо и района (включая финансовое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управление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46 055,6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45 698,9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356,7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капитального строительства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98 556,8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88 087,8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10 469,0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2 165,8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1 856,5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309,4</a:t>
                      </a:r>
                    </a:p>
                  </a:txBody>
                  <a:tcPr/>
                </a:tc>
              </a:tr>
              <a:tr h="56466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образования и образовательные организации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19 964,7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17 880,6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2 084,1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Кропоткинского 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12 890,8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10 873,4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2 017,4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Артемовского МО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10 792,3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10 639,4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152,9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Балахнинского 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8 322,0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8 122,4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199,6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Мамаканского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19 419,2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19 351,1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68,1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218 167,3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202 510,0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657,3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57158" y="1142984"/>
            <a:ext cx="5643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Образовательных организаций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Численность работников в отрасли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(2016 г.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949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Обеспеченность кадрами в целом по отрасли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95,9%</a:t>
            </a: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3441175"/>
            <a:ext cx="630136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 рамках исполнения майских Указов Президента РФ обеспечен рост заработной платы педагогических работников образовательных учреждений.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3929066"/>
            <a:ext cx="63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педагогических работников образовательных организаций (руб.)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5719" y="4214819"/>
          <a:ext cx="601447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743"/>
                <a:gridCol w="1040967"/>
                <a:gridCol w="983135"/>
                <a:gridCol w="1156628"/>
              </a:tblGrid>
              <a:tr h="2637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Вид образовательной организации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2015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2016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2017 год</a:t>
                      </a:r>
                      <a:endParaRPr lang="ru-RU" sz="1200" dirty="0"/>
                    </a:p>
                  </a:txBody>
                  <a:tcPr/>
                </a:tc>
              </a:tr>
              <a:tr h="2930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40 872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41 080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43 429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0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35 458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34 798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36 000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0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32 721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33 910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41 488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14282" y="2214555"/>
          <a:ext cx="6085910" cy="1214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0"/>
                <a:gridCol w="1053331"/>
                <a:gridCol w="994813"/>
                <a:gridCol w="1170366"/>
              </a:tblGrid>
              <a:tr h="2858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Вид образовательной организации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2015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2016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2017 год</a:t>
                      </a:r>
                      <a:endParaRPr lang="ru-RU" sz="1200" dirty="0"/>
                    </a:p>
                  </a:txBody>
                  <a:tcPr/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29 174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31 136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31 136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22 608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22 814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22 814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21 780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23 445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23 445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504" y="1928802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Средняя заработная плата по видам образовательных  организаций  (руб.)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43636" y="1142984"/>
            <a:ext cx="2892860" cy="7738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 в сфере образования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30 488 руб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(в 2016 году- 27 253 руб.)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85720" y="5715016"/>
            <a:ext cx="1643074" cy="10001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ятиугольник 20"/>
          <p:cNvSpPr/>
          <p:nvPr/>
        </p:nvSpPr>
        <p:spPr>
          <a:xfrm>
            <a:off x="2143108" y="5715016"/>
            <a:ext cx="3500462" cy="42862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>
            <a:off x="2143108" y="6286520"/>
            <a:ext cx="3571900" cy="42862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57884" y="5715016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58016" y="5715016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786710" y="5715016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57884" y="5929330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58016" y="5929330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786710" y="5929330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857884" y="6357958"/>
            <a:ext cx="714380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858016" y="6357958"/>
            <a:ext cx="714380" cy="357190"/>
          </a:xfrm>
          <a:prstGeom prst="roundRect">
            <a:avLst>
              <a:gd name="adj" fmla="val 38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786710" y="6384178"/>
            <a:ext cx="714380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357158" y="5715016"/>
            <a:ext cx="15505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Заработная плата иных категорий работников сферы образования в 2017 году не индексировалась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14546" y="5715016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Обслуживающий персонал школ (лаборанты, библиотекари, учебно-вспомогательный персонал)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14546" y="6286520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Обслуживающий персонал ДОУ (помощники воспитателя, учебно-вспомогательный персонал)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29322" y="5715016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2015 г.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9454" y="5715016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2016 г.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58148" y="5715016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2017 г.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7884" y="5929330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13 774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57884" y="6392361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11 226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58016" y="5929330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15 401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58016" y="6381328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12 931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715272" y="5929330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19 771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786710" y="6392361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16 284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516216" y="2276872"/>
            <a:ext cx="2448272" cy="29523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проблемы кадрового обеспечения сферы образования: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старение педагогических кадров в образовательных учреждениях города и района: 41,4% составляют  педагоги пенсионного возраста (в 2016 г. - 45,2%);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сокращение количества молодых специалистов;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отток специалистов в связи с выездом из района.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3052754" cy="2017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571472" y="1124744"/>
            <a:ext cx="2643206" cy="19288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 rot="463637">
            <a:off x="652936" y="2330177"/>
            <a:ext cx="2959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СУММА  ИСПОЛНЕННЫХ  РАСХОДНЫХ</a:t>
            </a:r>
          </a:p>
          <a:p>
            <a:pPr>
              <a:buNone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        ОБЯЗАТЕЛЬСТВ  В  2017 ГОДУ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268760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636,3 МЛН. РУБЛЕЙ</a:t>
            </a:r>
            <a:endParaRPr lang="ru-RU" sz="1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3643306" y="1214422"/>
          <a:ext cx="4929222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57158" y="3068960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РАСХОДЫ НА СОДЕРЖАНИЕ 1 РЕБЕНКА В ОБРАЗОВАТЕЛЬНЫХ УЧРЕЖДЕНИЯХ (тыс.руб.)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14282" y="5429542"/>
            <a:ext cx="892971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2017 году на подготовку образовательных учреждений к новому учебному году было направлено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54,1 млн. руб.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(в 2016 г.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38,7 млн. руб.)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 местного бюджета  и 14, 9 млн. руб. (в 2016 г.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13,0 млн. руб.)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рамках социального партнерства.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Значение показателя «Наличие благоустроенных зданий образовательных организаций»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92,3%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Данный показатель по всем позициям выше показателей в Российской Федерации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90,3%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 регионах СФО-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83,9%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а также Иркутской области -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64,7%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  <a:tab pos="685800" algn="l"/>
              </a:tabLst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07505" y="3573016"/>
          <a:ext cx="5256582" cy="180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9"/>
                <a:gridCol w="1008112"/>
                <a:gridCol w="1008112"/>
                <a:gridCol w="1080119"/>
              </a:tblGrid>
              <a:tr h="4143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Вид образовательной организации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2015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2016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2017 г.</a:t>
                      </a:r>
                    </a:p>
                  </a:txBody>
                  <a:tcPr anchor="ctr"/>
                </a:tc>
              </a:tr>
              <a:tr h="414340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111,4</a:t>
                      </a:r>
                    </a:p>
                  </a:txBody>
                  <a:tcPr anchor="ctr"/>
                </a:tc>
              </a:tr>
              <a:tr h="414340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Дошкольные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325,3</a:t>
                      </a:r>
                    </a:p>
                  </a:txBody>
                  <a:tcPr anchor="ctr"/>
                </a:tc>
              </a:tr>
              <a:tr h="414340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Дополнительного образования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40,4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matematika1.jpg"/>
          <p:cNvPicPr>
            <a:picLocks noChangeAspect="1" noChangeArrowheads="1"/>
          </p:cNvPicPr>
          <p:nvPr/>
        </p:nvPicPr>
        <p:blipFill>
          <a:blip r:embed="rId8" cstate="print"/>
          <a:srcRect l="5836"/>
          <a:stretch>
            <a:fillRect/>
          </a:stretch>
        </p:blipFill>
        <p:spPr bwMode="auto">
          <a:xfrm>
            <a:off x="5508104" y="3212977"/>
            <a:ext cx="3485662" cy="223224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9915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 ДОШКОЛЬНОЕ ОБРАЗОВАНИЕ</a:t>
            </a:r>
            <a:b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492896"/>
            <a:ext cx="5509276" cy="165618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Родительская плата за содержание детей в ДОУ остается неизменной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  2013  г.  и   составляет:   2300 - 2500  руб.   При   10-ти  часовом  режиме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пребывания,  2500    -2700 руб.   при  12 - часовом пребывании  ребенка 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детском саду.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целях недопущения  роста  родительской  платы   Администрацией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  г. Бодайбо    и  района     направлено      дополнительно      на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организацию питания в  ДОУ  4 млн. руб. (в 2016 – 3,1 млн. руб.)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 усиленное питание  детей в  группах  с  туберкулезной  интоксикацией (13 чел.)  направлено   0,2 млн.  руб.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 организацию оздоровления дошкольников направлено 776,0 тыс. руб., что позволило разнообразить меню в ДОУ в летний и осенний периоды.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57158" y="1142984"/>
            <a:ext cx="4143404" cy="12858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Услуги дошкольного образования оказывают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организаций, из них: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дошкольных образовательных учреждений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общеобразовательных организаций, реализующих программы дошкольного образования -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Воспитанников –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1259 чел.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2016 году–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1326 чел.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29190" y="1142984"/>
            <a:ext cx="378621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МО г.Бодайбо и района решена проблема доступности дошкольных образовательных учреждений не только для детей с 3-х лет,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и для детей в возрасте от 1 года. </a:t>
            </a:r>
          </a:p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4586932"/>
            <a:ext cx="35718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13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 2017 году после капитального ремонта открылся бассейн в ДОУ № 32 « Сказка». Открытие бассейна после реконструкции позволит проводить системные занятия по обучению детей плаванием, проводить закаливающие процедуры.</a:t>
            </a:r>
          </a:p>
          <a:p>
            <a:pPr algn="just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Проведены ремонтные работы и самом дошкольном учреждении: заменены окна, отремонтирован фасад,  установлены новые игровые комплексы. </a:t>
            </a:r>
          </a:p>
          <a:p>
            <a:pPr algn="just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Кроме того, проведены масштабные ремонтные работы в ДОУ №№  8, 16, 20, 22 и других.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4282" y="6351711"/>
            <a:ext cx="529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Бассейн и фасад ДОУ № 32 «Сказка» в г. Бодайбо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реконструкции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0152" y="206084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Фасад  ДОУ № 8 «Буратино» п. Мамакан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ремонта 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Рабочий стол\2018 год\Фото Стенд\17. Детский сад Сказка и бассейн в садике\Изображение 211.jpg"/>
          <p:cNvPicPr>
            <a:picLocks noChangeAspect="1" noChangeArrowheads="1"/>
          </p:cNvPicPr>
          <p:nvPr/>
        </p:nvPicPr>
        <p:blipFill>
          <a:blip r:embed="rId3" cstate="print"/>
          <a:srcRect t="6716" r="24034" b="16051"/>
          <a:stretch>
            <a:fillRect/>
          </a:stretch>
        </p:blipFill>
        <p:spPr bwMode="auto">
          <a:xfrm>
            <a:off x="2771800" y="4653136"/>
            <a:ext cx="2664296" cy="165618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51" name="Picture 3" descr="C:\Documents and Settings\Admin\Рабочий стол\2018 год\Фото Стенд\17. Детский сад Сказка и бассейн в садике\Изображение 145.jpg"/>
          <p:cNvPicPr>
            <a:picLocks noChangeAspect="1" noChangeArrowheads="1"/>
          </p:cNvPicPr>
          <p:nvPr/>
        </p:nvPicPr>
        <p:blipFill>
          <a:blip r:embed="rId4" cstate="print"/>
          <a:srcRect t="7619" b="4762"/>
          <a:stretch>
            <a:fillRect/>
          </a:stretch>
        </p:blipFill>
        <p:spPr bwMode="auto">
          <a:xfrm>
            <a:off x="179512" y="4653136"/>
            <a:ext cx="2520280" cy="165618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52" name="Picture 4" descr="C:\Documents and Settings\Admin\Рабочий стол\Мамакан. Буратино.jpg"/>
          <p:cNvPicPr>
            <a:picLocks noChangeAspect="1" noChangeArrowheads="1"/>
          </p:cNvPicPr>
          <p:nvPr/>
        </p:nvPicPr>
        <p:blipFill>
          <a:blip r:embed="rId5" cstate="print"/>
          <a:srcRect l="4942"/>
          <a:stretch>
            <a:fillRect/>
          </a:stretch>
        </p:blipFill>
        <p:spPr bwMode="auto">
          <a:xfrm>
            <a:off x="5724128" y="2492896"/>
            <a:ext cx="3312368" cy="19573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ОБЩЕЕ ОБРАЗОВАНИЕ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56176" y="3933056"/>
            <a:ext cx="2880320" cy="115212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Победителем конкурса стал ученик 11 класса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СОШ № 1 Георгий Головатый. </a:t>
            </a:r>
            <a:b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шаге от победы были Анастасия Никонова и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Айша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Халаева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Дипломами участника награждены Валерия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Светлолобова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Снежана </a:t>
            </a: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Дутковская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Полина Тимофеева и Анна Сарафанова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000760" y="1142984"/>
            <a:ext cx="3000396" cy="642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общего образования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Обучающихся 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2 617 чел.                                                                                                                                                                               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на 98 человек меньше, чем  2016 г.)</a:t>
            </a: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31840" y="5157192"/>
            <a:ext cx="5726440" cy="148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buNone/>
            </a:pPr>
            <a:endParaRPr 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ЕГЭ в  2017 году:</a:t>
            </a:r>
          </a:p>
          <a:p>
            <a:pPr>
              <a:lnSpc>
                <a:spcPct val="120000"/>
              </a:lnSpc>
              <a:buNone/>
            </a:pP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Русский  язык -  подтвердили освоение  программы  -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100  %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выпускников. </a:t>
            </a:r>
          </a:p>
          <a:p>
            <a:pPr>
              <a:lnSpc>
                <a:spcPct val="120000"/>
              </a:lnSpc>
              <a:buNone/>
            </a:pP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Средний   тестовый    балл    по   району   превысил     областной показатель   по  математике  профильной и базовой,  обществознанию,  истории, английскому языку, литературе, физике, химии и географии.</a:t>
            </a:r>
          </a:p>
          <a:p>
            <a:pPr lvl="0" algn="just">
              <a:lnSpc>
                <a:spcPct val="120000"/>
              </a:lnSpc>
            </a:pP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Медалью </a:t>
            </a:r>
            <a:r>
              <a:rPr lang="ru-RU" sz="1100" b="1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особые успехи в учении</a:t>
            </a:r>
            <a:r>
              <a:rPr lang="ru-RU" sz="1100" b="1" dirty="0" smtClean="0">
                <a:solidFill>
                  <a:srgbClr val="C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отмечено 6 выпускников школ района.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1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1071546"/>
            <a:ext cx="5786478" cy="409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получения  доступного и качественного образования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подвозом в базовые школы  охвачен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51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школьник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организовано  инклюзивное обучение детей  с  ограниченными  возможностями 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здоровья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104 чел.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детей инвалидов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 детей-инвалидов, обучающихся на  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дому – 5 чел.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занятий  физической культурой  в шести школах организовано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специальных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медицинских групп  А, в которых занимаются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школьника.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охвачено горячим питанием 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97%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обучающихся в т.ч. льготным –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700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чел. (27,7%)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Созданы условия для внедрения и использования ИКТ в образовательный процесс: 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общий парк компьютеров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506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единиц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количество  учащихся,  приходящихся  на 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компьютер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4,9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человек.</a:t>
            </a:r>
          </a:p>
          <a:p>
            <a:pPr algn="just">
              <a:lnSpc>
                <a:spcPct val="120000"/>
              </a:lnSpc>
            </a:pP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мультимедийных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проекторов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единиц</a:t>
            </a:r>
          </a:p>
          <a:p>
            <a:pPr algn="just">
              <a:lnSpc>
                <a:spcPct val="120000"/>
              </a:lnSpc>
            </a:pPr>
            <a:r>
              <a:rPr lang="ru-RU" sz="1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интерактивных досок -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43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комплекта 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робототехникой 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школ (100%) ,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детских садов (60%).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обеспеченность учебниками – 99,6%, в соответствии с ФГОС – 100%.</a:t>
            </a: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Созданы условия для реализации программ профессиональной подготовки :</a:t>
            </a:r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базе МБОУ СОШ№ 3 г.Бодайбо обучаются 212 школьника 8-11 классов из школ г.Бодайбо,  поселках Артемовский,  Мамакан,  Балахнинский,  в т.ч.  19  школьников с  ОВЗ по специальностям делопроизводитель, повар, водитель ТС, слесарь по ремонту автомобилей.</a:t>
            </a:r>
            <a:endParaRPr lang="ru-RU" sz="1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40152" y="3717032"/>
            <a:ext cx="3096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«Ученик года-2017»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04" y="645333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агитбригад 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«Живи, двигайся, дыши»</a:t>
            </a:r>
          </a:p>
        </p:txBody>
      </p:sp>
      <p:pic>
        <p:nvPicPr>
          <p:cNvPr id="3074" name="Picture 2" descr="C:\Documents and Settings\Admin\Рабочий стол\В РАБОТЕ\К отчету мэра фото на презентацию\Школа, образование, дети Голубь мира\Конкурс агитбригад.jpg"/>
          <p:cNvPicPr>
            <a:picLocks noChangeAspect="1" noChangeArrowheads="1"/>
          </p:cNvPicPr>
          <p:nvPr/>
        </p:nvPicPr>
        <p:blipFill>
          <a:blip r:embed="rId3" cstate="print"/>
          <a:srcRect t="7449" b="6879"/>
          <a:stretch>
            <a:fillRect/>
          </a:stretch>
        </p:blipFill>
        <p:spPr bwMode="auto">
          <a:xfrm>
            <a:off x="395536" y="5085184"/>
            <a:ext cx="2616290" cy="1362201"/>
          </a:xfrm>
          <a:prstGeom prst="rect">
            <a:avLst/>
          </a:prstGeom>
          <a:noFill/>
        </p:spPr>
      </p:pic>
      <p:pic>
        <p:nvPicPr>
          <p:cNvPr id="3075" name="Picture 3" descr="F:\2017 год\Ученик Года-2017\Фото\Изображение 740.jpg"/>
          <p:cNvPicPr>
            <a:picLocks noChangeAspect="1" noChangeArrowheads="1"/>
          </p:cNvPicPr>
          <p:nvPr/>
        </p:nvPicPr>
        <p:blipFill>
          <a:blip r:embed="rId4" cstate="print"/>
          <a:srcRect t="24324" r="5405"/>
          <a:stretch>
            <a:fillRect/>
          </a:stretch>
        </p:blipFill>
        <p:spPr bwMode="auto">
          <a:xfrm>
            <a:off x="5940152" y="1988840"/>
            <a:ext cx="3096344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Изображение 821.jpg"/>
          <p:cNvPicPr>
            <a:picLocks noChangeAspect="1" noChangeArrowheads="1"/>
          </p:cNvPicPr>
          <p:nvPr/>
        </p:nvPicPr>
        <p:blipFill>
          <a:blip r:embed="rId2" cstate="print"/>
          <a:srcRect l="15556" t="39964" r="1964"/>
          <a:stretch>
            <a:fillRect/>
          </a:stretch>
        </p:blipFill>
        <p:spPr bwMode="auto">
          <a:xfrm>
            <a:off x="179512" y="1844824"/>
            <a:ext cx="2952328" cy="16321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/>
          </a:bodyPr>
          <a:lstStyle/>
          <a:p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СОЦИАЛЬНАЯ СФЕРА. ДОПОЛНИТЕЛЬНОЕ ОБРАЗОВАНИЕ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1472" y="1052736"/>
            <a:ext cx="5000660" cy="6304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3568" y="105273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дополнительного образования –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них воспитанников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1 652 чел.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(62%),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на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10 %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больше, чем в прошлом году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5210" y="1844824"/>
            <a:ext cx="2928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в системе дополнительного образования района :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спортивное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социально-педагогическое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техническое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эколого-биологическое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туристско-краеведческое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2882260"/>
            <a:ext cx="27866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 201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году делегация детского объединения «Лесничество» Станции юных натуралистов приняла участие  в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работе 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водного  форума  областного проекта «Чистые воды Прибайкалья». Проект воспитанников СЮН отмечен  Министерством природных ресурсов Иркутской области</a:t>
            </a:r>
          </a:p>
          <a:p>
            <a:pPr algn="ctr"/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42844" y="3501008"/>
            <a:ext cx="55092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летнего отдыха и занятости детей и подростков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282" y="3717032"/>
            <a:ext cx="5869886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2017 году охвачено всеми формами организационного отдыха – 1836 детей ( 75%), 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что на  2 % больше  показателя  2016  года. Финансирование мероприятий летней оздоровительной кампании составило 27 584,2 тыс.руб.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Лагеря с дневным пребыванием детей  (ЛДП) – 767 человек.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Лагеря труда и отдыха – 214 человек. АО «Полюс Вернинское» создано 10 рабочих мест для школьников.</a:t>
            </a:r>
          </a:p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Из бюджета МО г.Бодайбо и района направлено 303,7 тыс. руб. для увеличении стоимости питания до  182 руб. в день (областной субсидией предусмотрено – 132 руб.).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акции «Лето. Подросток. Занятость.» приняло участие более 600 детей из поселков района, в том числе и опекаемые дети и дети из семей, находящихся в трудной жизненной ситуации.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В ДОЛ «Звездочка», в здравницах Иркутской области и во Всероссийских детских центрах «Орленок», «Артек», «Океан» отдохнуло 190 детей. 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2017 году, благодаря коллективу КДЦ, продолжилась акция «Лето в парке» .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Впервые в 2017 г. Администрацией района совместно с организацией «Кочевая эвенкийская община «Тайга» был реализован проект по организации профильного лагеря с дневным пребыванием детей в пос. Перевоз для детей коренных и малочисленных народов. В лагере в течение двух недель отдыхали 16 детей. </a:t>
            </a:r>
          </a:p>
          <a:p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3212976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Фестиваль красок в г. Бодайбо</a:t>
            </a:r>
            <a:endParaRPr lang="ru-RU" sz="1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Admin\Рабочий стол\for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96752"/>
            <a:ext cx="2880320" cy="1728192"/>
          </a:xfrm>
          <a:prstGeom prst="rect">
            <a:avLst/>
          </a:prstGeom>
          <a:noFill/>
        </p:spPr>
      </p:pic>
      <p:pic>
        <p:nvPicPr>
          <p:cNvPr id="3074" name="Picture 2" descr="C:\Documents and Settings\Admin\Рабочий стол\image.jpg"/>
          <p:cNvPicPr>
            <a:picLocks noChangeAspect="1" noChangeArrowheads="1"/>
          </p:cNvPicPr>
          <p:nvPr/>
        </p:nvPicPr>
        <p:blipFill>
          <a:blip r:embed="rId5" cstate="print"/>
          <a:srcRect t="17242" b="20690"/>
          <a:stretch>
            <a:fillRect/>
          </a:stretch>
        </p:blipFill>
        <p:spPr bwMode="auto">
          <a:xfrm>
            <a:off x="6228183" y="4077072"/>
            <a:ext cx="2784309" cy="129614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228184" y="5373217"/>
            <a:ext cx="284380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Второй год на базе Дома творчества работает новое   направление, в рамках которого разработаны общеразвивающие программы.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Кроме того,  для обучающихся и их родителей открыт  «Клуб выходного дня»,  проводится благотворительная акция «Твори добро». Традиционными стали мероприятия  «Фестиваль танца» и «Фестиваль молодежной песни». </a:t>
            </a:r>
          </a:p>
          <a:p>
            <a:pPr algn="ctr"/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7 год\Форум буклет\Баннер Форум\Город\9.jpg"/>
          <p:cNvPicPr>
            <a:picLocks noChangeAspect="1" noChangeArrowheads="1"/>
          </p:cNvPicPr>
          <p:nvPr/>
        </p:nvPicPr>
        <p:blipFill>
          <a:blip r:embed="rId2" cstate="print"/>
          <a:srcRect l="20631" r="5731"/>
          <a:stretch>
            <a:fillRect/>
          </a:stretch>
        </p:blipFill>
        <p:spPr bwMode="auto">
          <a:xfrm>
            <a:off x="5436096" y="1133770"/>
            <a:ext cx="3672408" cy="359137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71470"/>
          </a:xfrm>
        </p:spPr>
        <p:txBody>
          <a:bodyPr>
            <a:normAutofit/>
          </a:bodyPr>
          <a:lstStyle/>
          <a:p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ОСНОВНЫЕ  ИТОГИ 2017 ГОДА </a:t>
            </a:r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1124744"/>
            <a:ext cx="5220072" cy="5616624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Главное достижение – сохранение социальной направленности бюджета МО г. Бодайбо и района при отсутствии его дефицита. Основные усилия Администрации в тесном взаимодействии с золотодобывающими предприятиями и бизнесом были направлены на обеспечение комфортной среды проживания и повышение качества жизни в Бодайбинском районе. </a:t>
            </a:r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МО г. Бодайбо и района в 2017 году характеризуются ростом основных показателей: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золотодобычи на 1,3% до 22,903 т.;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выручки от реализации продукции работ, услуг на 4,8% до 78 924,8 млн. руб.;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на 0,9% плана по налогам и сборам в консолидированный бюджет муниципального района до 858,42 млн. руб.;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 на 8,2% заработной платы по району работающего населения, которая  составила в среднем 73 437,3 руб. в месяц (в 2016 г. – 67 880,5 руб.);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на 13.1%  показателя  обеспеченности собственными доходами консолидированного местного бюджета на душу населения, который   составил 45,9 тыс. руб. (в 2016 г. – 40,5 тыс. руб.);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200" b="1" dirty="0" smtClean="0">
                <a:latin typeface="Times New Roman" pitchFamily="18" charset="0"/>
                <a:cs typeface="Times New Roman" pitchFamily="18" charset="0"/>
              </a:rPr>
              <a:t>увеличение на 55,8%  показателя ввода в эксплуатацию жилья, который  составил 1 652,4 кв.м. (в 2016 г. – 867,0 кв.м).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</a:t>
            </a:r>
          </a:p>
          <a:p>
            <a:pPr algn="ctr">
              <a:lnSpc>
                <a:spcPct val="120000"/>
              </a:lnSpc>
              <a:buNone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20000"/>
              </a:lnSpc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6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436096" y="4869160"/>
            <a:ext cx="3600400" cy="1800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рамках соглашений о социально-экономическом партнерстве между Администрацией г. Бодайбо и района и золотодобывающими предприятиями на реализацию социальных проектов привлечено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63,3 млн. рублей.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5429256" y="1285860"/>
            <a:ext cx="3500462" cy="1279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  <a:endParaRPr lang="ru-RU" sz="22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14422"/>
            <a:ext cx="5000660" cy="550072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508104" y="1412776"/>
            <a:ext cx="34290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сфере культуры работают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277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человек,                                                                            из них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133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человека - основной персонал (специалисты,  оказывающие услуги населению  в учреждениях культуры)</a:t>
            </a:r>
            <a:endParaRPr lang="ru-RU" sz="1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2936557"/>
            <a:ext cx="45005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Выполнены показатели «Дорожной карты» по реализации майских Указов Президента РФ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429000"/>
            <a:ext cx="47863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Средняя заработная плата в учреждениях культуры (руб.)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14282" y="1375267"/>
            <a:ext cx="4714908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0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	Сеть учреждений культуры представлена 4 учреждениями, в составе которых 21 структурное подразделение: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МКУ «КДЦ г. Бодайбо и района» - в структуре 10 подразделений.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МКУК «Централизованная библиотечная система г. Бодайбо и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района» - в структуре 8 библиотек.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МКУК «Бодайбинский городской краеведческий музей имени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В.Ф. Верещагина».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МКОУ ДО «Детская музыкальная школа г. Бодайбо и района» в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структуре  3  подразделения.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57158" y="3717032"/>
          <a:ext cx="464347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6"/>
                <a:gridCol w="785818"/>
                <a:gridCol w="785818"/>
                <a:gridCol w="785818"/>
              </a:tblGrid>
              <a:tr h="27766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762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Специалисты учреждений</a:t>
                      </a:r>
                      <a:r>
                        <a:rPr kumimoji="0" lang="ru-RU" sz="13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культуры                                           (клубы, библиотеки, музей)</a:t>
                      </a:r>
                      <a:endParaRPr kumimoji="0" lang="ru-RU" sz="13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28 994,0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30 388,9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37 425,5</a:t>
                      </a:r>
                    </a:p>
                  </a:txBody>
                  <a:tcPr anchor="ctr"/>
                </a:tc>
              </a:tr>
              <a:tr h="4676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Педагогические работники музыкальных школ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36 917,2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43 426,3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45 120,0</a:t>
                      </a:r>
                    </a:p>
                  </a:txBody>
                  <a:tcPr anchor="ctr"/>
                </a:tc>
              </a:tr>
              <a:tr h="27766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целом по отрасли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25 406,0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27 703,4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28 806,1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85720" y="6072206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14282" y="5589240"/>
            <a:ext cx="4786346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 01.10.2017 г. произведена индексация заработной платы работникам централизованной бухгалтерии, организационно – методической и хозяйственной группам - на 5%, аппарату управления - на 4%. Рост заработной платы данной категории работников увеличился на 4%.</a:t>
            </a:r>
          </a:p>
        </p:txBody>
      </p:sp>
      <p:pic>
        <p:nvPicPr>
          <p:cNvPr id="5122" name="Picture 2" descr="F:\2017 год\Открытие Года экологии в Бодайбинском районе 27 января 2017\102NIKON\DSCN6301.JPG"/>
          <p:cNvPicPr>
            <a:picLocks noChangeAspect="1" noChangeArrowheads="1"/>
          </p:cNvPicPr>
          <p:nvPr/>
        </p:nvPicPr>
        <p:blipFill>
          <a:blip r:embed="rId3" cstate="print"/>
          <a:srcRect t="21812"/>
          <a:stretch>
            <a:fillRect/>
          </a:stretch>
        </p:blipFill>
        <p:spPr bwMode="auto">
          <a:xfrm>
            <a:off x="5292080" y="2636912"/>
            <a:ext cx="3684044" cy="216024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580112" y="486916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открытию Года экологии в Бодайбинском районе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F:\2017 год\Открытие Года экологии в Бодайбинском районе 27 января 2017\102NIKON\DSCN6254.JPG"/>
          <p:cNvPicPr>
            <a:picLocks noChangeAspect="1" noChangeArrowheads="1"/>
          </p:cNvPicPr>
          <p:nvPr/>
        </p:nvPicPr>
        <p:blipFill>
          <a:blip r:embed="rId4" cstate="print"/>
          <a:srcRect t="20902" b="10044"/>
          <a:stretch>
            <a:fillRect/>
          </a:stretch>
        </p:blipFill>
        <p:spPr bwMode="auto">
          <a:xfrm>
            <a:off x="5692162" y="5301208"/>
            <a:ext cx="2840278" cy="14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Admin\Рабочий стол\Ярмарка мастеров.jpg"/>
          <p:cNvPicPr>
            <a:picLocks noChangeAspect="1" noChangeArrowheads="1"/>
          </p:cNvPicPr>
          <p:nvPr/>
        </p:nvPicPr>
        <p:blipFill>
          <a:blip r:embed="rId2" cstate="print"/>
          <a:srcRect l="23239" t="24249" r="20111" b="13612"/>
          <a:stretch>
            <a:fillRect/>
          </a:stretch>
        </p:blipFill>
        <p:spPr bwMode="auto">
          <a:xfrm>
            <a:off x="4644008" y="3933056"/>
            <a:ext cx="2088232" cy="1527066"/>
          </a:xfrm>
          <a:prstGeom prst="rect">
            <a:avLst/>
          </a:prstGeom>
          <a:noFill/>
        </p:spPr>
      </p:pic>
      <p:pic>
        <p:nvPicPr>
          <p:cNvPr id="6146" name="Picture 2" descr="C:\Documents and Settings\Admin\Рабочий стол\image (5).jpg"/>
          <p:cNvPicPr>
            <a:picLocks noChangeAspect="1" noChangeArrowheads="1"/>
          </p:cNvPicPr>
          <p:nvPr/>
        </p:nvPicPr>
        <p:blipFill>
          <a:blip r:embed="rId3" cstate="print"/>
          <a:srcRect l="10000" t="14750" r="12500" b="18876"/>
          <a:stretch>
            <a:fillRect/>
          </a:stretch>
        </p:blipFill>
        <p:spPr bwMode="auto">
          <a:xfrm>
            <a:off x="6804248" y="2204864"/>
            <a:ext cx="2339752" cy="14401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285720" y="1214422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Финансирование  сферы  культуры 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57158" y="1643050"/>
          <a:ext cx="3929091" cy="724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697"/>
                <a:gridCol w="1309697"/>
                <a:gridCol w="1309697"/>
              </a:tblGrid>
              <a:tr h="3654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г.</a:t>
                      </a:r>
                      <a:endParaRPr lang="ru-RU" sz="1400" dirty="0"/>
                    </a:p>
                  </a:txBody>
                  <a:tcPr/>
                </a:tc>
              </a:tr>
              <a:tr h="35909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130,8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133,1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138,8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500562" y="1282602"/>
            <a:ext cx="43577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На укрепление материально-технической базы досугового центра п. Артемовский в рамках реализации Государственной программы Иркутской области «Развитие культуры» на 2014 – 2018 годы привлечено  895,1 тыс. руб. из областного бюджета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571744"/>
            <a:ext cx="48600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показатели деятельности учреждений культуры</a:t>
            </a:r>
            <a:endParaRPr lang="ru-RU" sz="1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852937"/>
            <a:ext cx="435771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 smtClean="0"/>
              <a:t>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Охват населения стационарными библиотечными услугами  составляет 62%.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В 2017 году активно внедрялись новые формы работы с читателями: доставка литературы  ветеранам ВОВ, на отдаленные участки золотодобывающих предприятий, в Дом-интернат для престарелых и инвалидов; проводились тематические мероприятия и костюмированные литературные викторины, сюжетно-ролевые игры на открытом воздухе.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 В 2017 году городской краеведческий музей имени В.Ф. Верещагина посетили 3 830 чел. Организовано 29 тематических выставок, число посетителей – 3 612 чел. Наибольший интерес у жителей вызвали выставки, посвященные Году экологии.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 В 2017 г. проведено 1401 культурно-массовое мероприятие (в 2016 г. – 1385), в т.ч. для детей и молодежи - 990 (в 2016 г. – 941). 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Число культурно-досуговых формирований 92 (в 2016 г. - 89), в которых занимаются 1 198 чел. (в 2016 г. -1 196 чел.).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 Число коллективов, имеющих звание «Народный» - 4</a:t>
            </a:r>
            <a:r>
              <a:rPr lang="ru-RU" sz="1200" b="1" i="1" dirty="0" smtClean="0"/>
              <a:t>.</a:t>
            </a:r>
          </a:p>
          <a:p>
            <a:endParaRPr lang="ru-RU" sz="1200" b="1" i="1" dirty="0" smtClean="0">
              <a:solidFill>
                <a:srgbClr val="C00000"/>
              </a:solidFill>
            </a:endParaRPr>
          </a:p>
          <a:p>
            <a:r>
              <a:rPr lang="ru-RU" sz="1200" b="1" i="1" dirty="0" smtClean="0">
                <a:solidFill>
                  <a:srgbClr val="C00000"/>
                </a:solidFill>
              </a:rPr>
              <a:t>    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/>
          </a:p>
          <a:p>
            <a:pPr algn="just"/>
            <a:r>
              <a:rPr lang="ru-RU" sz="1200" dirty="0" smtClean="0"/>
              <a:t>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48264" y="32849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Анимированное представление ко Дню защиты детей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60232" y="3742000"/>
            <a:ext cx="24837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Сотрудниками МКУ «КДЦ г. Бодайбо» в летний период реализована социально-ориентированная акция «Лето в парке» в формате бесплатных концертов, тематических мероприятий, детских представлений с участием аниматоров.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4008" y="5661248"/>
            <a:ext cx="43924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проведение ремонтных работ на объектах культуры направлено 6 млн.руб. Выполнены ремонтные работы в досуговых центрах и библиотеках  города и района, в Детской музыкальной школе г. Бодайбо</a:t>
            </a:r>
            <a:endParaRPr lang="ru-RU" sz="1000" dirty="0" smtClean="0"/>
          </a:p>
          <a:p>
            <a:pPr indent="360000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 проведены  инженерно-геодезические изыскания и разработка проектной документации на реконструкцию МКУ «Культурно-досуговый центр г. Бодайбо».  </a:t>
            </a:r>
          </a:p>
        </p:txBody>
      </p:sp>
      <p:pic>
        <p:nvPicPr>
          <p:cNvPr id="6147" name="Picture 3" descr="C:\Documents and Settings\Admin\Рабочий стол\Фестиваль Город с книгой.jpg"/>
          <p:cNvPicPr>
            <a:picLocks noChangeAspect="1" noChangeArrowheads="1"/>
          </p:cNvPicPr>
          <p:nvPr/>
        </p:nvPicPr>
        <p:blipFill>
          <a:blip r:embed="rId5" cstate="print"/>
          <a:srcRect l="13963" t="17454" r="18551" b="12733"/>
          <a:stretch>
            <a:fillRect/>
          </a:stretch>
        </p:blipFill>
        <p:spPr bwMode="auto">
          <a:xfrm>
            <a:off x="4644008" y="2276872"/>
            <a:ext cx="2088232" cy="144016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4644008" y="3645024"/>
            <a:ext cx="2051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Фестиваль «Город с книгой»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644008" y="5415027"/>
            <a:ext cx="21602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Ярмарка мастеров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857752" y="1142984"/>
            <a:ext cx="4143404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24744"/>
            <a:ext cx="4000528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2017 году премию мэра г.Бодайбо и района одаренным детям и талантливой молодежи за успехи в области культуры получили: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Кочкина Полина - выпускница музыкальной школы г. Бодайбо;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Максимова Надежда - участница вокально-хореографической группы «Синилген» ДЦ пос. Перевоз;</a:t>
            </a:r>
          </a:p>
          <a:p>
            <a:pPr algn="just">
              <a:buFontTx/>
              <a:buChar char="-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Рыбачонок Анастасия - участница вокальной группы «Родник» и театральной студии «Арлекино» ДЦ пос. Балахнинского.</a:t>
            </a: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88024" y="4833153"/>
            <a:ext cx="136815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Солистка вокальной студии «Родник» ДЦ пос. Балахнинского Александрова Татьяна  приняла участие в Международном фестивале детского народного творчества «Алтан Гадас» (Монголия), где заняла 4 место. 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0" name="Picture 6" descr="F:\2017 год\Премия мэра в области культуры 2017\Кочк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212976"/>
            <a:ext cx="1728192" cy="1397447"/>
          </a:xfrm>
          <a:prstGeom prst="rect">
            <a:avLst/>
          </a:prstGeom>
          <a:noFill/>
        </p:spPr>
      </p:pic>
      <p:pic>
        <p:nvPicPr>
          <p:cNvPr id="21511" name="Picture 7" descr="F:\2017 год\Премия мэра в области культуры 2017\Рыбаченок.jpg"/>
          <p:cNvPicPr>
            <a:picLocks noChangeAspect="1" noChangeArrowheads="1"/>
          </p:cNvPicPr>
          <p:nvPr/>
        </p:nvPicPr>
        <p:blipFill>
          <a:blip r:embed="rId4" cstate="print"/>
          <a:srcRect t="6601" b="26406"/>
          <a:stretch>
            <a:fillRect/>
          </a:stretch>
        </p:blipFill>
        <p:spPr bwMode="auto">
          <a:xfrm>
            <a:off x="7956376" y="3191607"/>
            <a:ext cx="936104" cy="1461529"/>
          </a:xfrm>
          <a:prstGeom prst="rect">
            <a:avLst/>
          </a:prstGeom>
          <a:noFill/>
        </p:spPr>
      </p:pic>
      <p:pic>
        <p:nvPicPr>
          <p:cNvPr id="21512" name="Picture 8" descr="F:\2017 год\Премия мэра Максимова\Attachments_brlana@yandex.ru_2017-12-18_11-38-16\IMG_5166.JPG"/>
          <p:cNvPicPr>
            <a:picLocks noChangeAspect="1" noChangeArrowheads="1"/>
          </p:cNvPicPr>
          <p:nvPr/>
        </p:nvPicPr>
        <p:blipFill>
          <a:blip r:embed="rId5" cstate="print"/>
          <a:srcRect l="16091" t="12331" r="23569" b="9576"/>
          <a:stretch>
            <a:fillRect/>
          </a:stretch>
        </p:blipFill>
        <p:spPr bwMode="auto">
          <a:xfrm>
            <a:off x="6804248" y="3212976"/>
            <a:ext cx="1080120" cy="1440160"/>
          </a:xfrm>
          <a:prstGeom prst="rect">
            <a:avLst/>
          </a:prstGeom>
          <a:noFill/>
        </p:spPr>
      </p:pic>
      <p:pic>
        <p:nvPicPr>
          <p:cNvPr id="21513" name="Picture 9" descr="C:\Documents and Settings\Admin\Рабочий стол\культура1.jpg"/>
          <p:cNvPicPr>
            <a:picLocks noChangeAspect="1" noChangeArrowheads="1"/>
          </p:cNvPicPr>
          <p:nvPr/>
        </p:nvPicPr>
        <p:blipFill>
          <a:blip r:embed="rId6" cstate="print"/>
          <a:srcRect l="20240" t="22798" r="20594"/>
          <a:stretch>
            <a:fillRect/>
          </a:stretch>
        </p:blipFill>
        <p:spPr bwMode="auto">
          <a:xfrm>
            <a:off x="6228184" y="4725144"/>
            <a:ext cx="2664296" cy="194421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79512" y="1124745"/>
            <a:ext cx="4680520" cy="425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дополнительного образования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сфере культуры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МКОУ ДО «Детская музыкальная школа г. Бодайбо и района» на 01.09.2017 г. обучалось 164 учащихся  (на 01.09. 2016 г.- 185 чел.) Снижение контингента обучающихся обусловлено выездом людей из района. По этой причине в 2017 г. закрылось художественное отделение в музыкальной школе пос. Артемовского. </a:t>
            </a:r>
          </a:p>
          <a:p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 В целях раскрытия творческого потенциала и выявления одаренных детей на муниципальном уровне проведено 5 районных конкурсов и организована 1 выставка творческих работ среди юных музыкантов и художников. </a:t>
            </a:r>
          </a:p>
          <a:p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  50 обучающихся музыкальных школ приняли участие в 12 заочных конкурсах и олимпиадах всероссийского и регионального уровней: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Всероссийская олимпиада по музыкальной литературе «Музыкальный кругозор» г. Санкт – Петербург;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Всероссийская олимпиада по сольфеджио «Квинтовый круг» г. Москва; 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Всероссийская олимпиада по сольфеджио «</a:t>
            </a:r>
            <a:r>
              <a:rPr lang="ru-RU" sz="1050" b="1" dirty="0" err="1" smtClean="0">
                <a:latin typeface="Times New Roman" pitchFamily="18" charset="0"/>
                <a:cs typeface="Times New Roman" pitchFamily="18" charset="0"/>
              </a:rPr>
              <a:t>Primavera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г. Череповец; 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Международная олимпиада по музыкальной грамоте и теории музыки «Четыре четверти» г. Екатеринбург.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ноябре 2017 г. ученица музыкальной школы пос. Балахнинский </a:t>
            </a:r>
            <a:r>
              <a:rPr lang="ru-RU" sz="1050" b="1" dirty="0" err="1" smtClean="0">
                <a:latin typeface="Times New Roman" pitchFamily="18" charset="0"/>
                <a:cs typeface="Times New Roman" pitchFamily="18" charset="0"/>
              </a:rPr>
              <a:t>Пиндик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Елизавета участвовала в Региональной культурной олимпиаде по видам искусств в номинации «Музыкальная литература» в г. Иркутске.               </a:t>
            </a: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5229200"/>
            <a:ext cx="4464496" cy="151216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Этнокультурные творческие коллективы пос. Перевоз и делегация НКО коренных малочисленных народов  «Кочевая эвенкийская община «Тайга» приняли участие: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в выставке-ярмарке «Узоры Севера» на Международном VIII Съезде КМНС и ДВ РФ, г. Салехарде;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в Международной выставке-ярмарке «Сокровища Севера» в номинации «Мастера и художники России» в  г. Москве;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в выставке-ярмарке на Областном фестивале эвенкийской культуры «Северный аргиш-2017» в г. Иркутске.</a:t>
            </a:r>
          </a:p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571504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  <a:endParaRPr lang="ru-RU" sz="2000" b="1" cap="none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0" y="2924944"/>
            <a:ext cx="226774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Городской праздник, посвященный Дню семьи, любви и верности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83968" y="3577576"/>
            <a:ext cx="244827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Открытие выставки «Экология и современность»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95572" y="3516968"/>
            <a:ext cx="2484940" cy="848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Музыкальная гостиная в рамках Года экологии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05122" y="6073346"/>
            <a:ext cx="2155110" cy="596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КВИЗ, посвященный закрытию Года экологии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235462" y="1556792"/>
            <a:ext cx="279292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 ЭКОЛОГИИ В РФ</a:t>
            </a:r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42844" y="4214818"/>
            <a:ext cx="3286148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-108520" y="4869160"/>
            <a:ext cx="2520280" cy="6606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Выступление фольклорного ансамбля «Зарев цвет» г. Иркутска и творческих коллективов п. Мама</a:t>
            </a:r>
          </a:p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День города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0100" y="1052736"/>
            <a:ext cx="7964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ЗНАКОВЫЕ  МЕРОПРИЯТИЯ  2017 ГОДА</a:t>
            </a:r>
            <a:endParaRPr lang="ru-RU" sz="2000" dirty="0"/>
          </a:p>
        </p:txBody>
      </p:sp>
      <p:pic>
        <p:nvPicPr>
          <p:cNvPr id="1027" name="Picture 3" descr="F:\2017 год\День города 2017\Выставка Экология и современность\Фото\Изображение 019.jpg"/>
          <p:cNvPicPr>
            <a:picLocks noChangeAspect="1" noChangeArrowheads="1"/>
          </p:cNvPicPr>
          <p:nvPr/>
        </p:nvPicPr>
        <p:blipFill>
          <a:blip r:embed="rId3" cstate="print"/>
          <a:srcRect l="2779" t="2084" b="8297"/>
          <a:stretch>
            <a:fillRect/>
          </a:stretch>
        </p:blipFill>
        <p:spPr bwMode="auto">
          <a:xfrm>
            <a:off x="4499992" y="2276872"/>
            <a:ext cx="2160240" cy="1327539"/>
          </a:xfrm>
          <a:prstGeom prst="rect">
            <a:avLst/>
          </a:prstGeom>
          <a:noFill/>
        </p:spPr>
      </p:pic>
      <p:pic>
        <p:nvPicPr>
          <p:cNvPr id="1028" name="Picture 4" descr="F:\2017 год\Музыкальная гостиная ДМШ Год экологии\DSC_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276872"/>
            <a:ext cx="2160240" cy="1292665"/>
          </a:xfrm>
          <a:prstGeom prst="rect">
            <a:avLst/>
          </a:prstGeom>
          <a:noFill/>
        </p:spPr>
      </p:pic>
      <p:pic>
        <p:nvPicPr>
          <p:cNvPr id="1029" name="Picture 5" descr="F:\2017 год\КВИЗ Год экологии\image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509120"/>
            <a:ext cx="2160240" cy="1368152"/>
          </a:xfrm>
          <a:prstGeom prst="rect">
            <a:avLst/>
          </a:prstGeom>
          <a:noFill/>
        </p:spPr>
      </p:pic>
      <p:pic>
        <p:nvPicPr>
          <p:cNvPr id="1030" name="Picture 6" descr="F:\2017 год\Год экологии Экологический фестиваль в п. Мама\image (6)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1461"/>
          <a:stretch>
            <a:fillRect/>
          </a:stretch>
        </p:blipFill>
        <p:spPr bwMode="auto">
          <a:xfrm>
            <a:off x="6948264" y="4509120"/>
            <a:ext cx="2088232" cy="1368152"/>
          </a:xfrm>
          <a:prstGeom prst="rect">
            <a:avLst/>
          </a:prstGeom>
          <a:noFill/>
        </p:spPr>
      </p:pic>
      <p:sp>
        <p:nvSpPr>
          <p:cNvPr id="38" name="Скругленный прямоугольник 37"/>
          <p:cNvSpPr/>
          <p:nvPr/>
        </p:nvSpPr>
        <p:spPr>
          <a:xfrm>
            <a:off x="6660232" y="5733256"/>
            <a:ext cx="2483768" cy="12144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Межрайонный экологический фестиваль в п. Мама</a:t>
            </a:r>
          </a:p>
        </p:txBody>
      </p:sp>
      <p:pic>
        <p:nvPicPr>
          <p:cNvPr id="1031" name="Picture 7" descr="F:\2017 год\8 июля. День семьи, любви и верности 2017\Фото\Изображение 215.jpg"/>
          <p:cNvPicPr>
            <a:picLocks noChangeAspect="1" noChangeArrowheads="1"/>
          </p:cNvPicPr>
          <p:nvPr/>
        </p:nvPicPr>
        <p:blipFill>
          <a:blip r:embed="rId7" cstate="print"/>
          <a:srcRect r="6351"/>
          <a:stretch>
            <a:fillRect/>
          </a:stretch>
        </p:blipFill>
        <p:spPr bwMode="auto">
          <a:xfrm>
            <a:off x="72008" y="1484784"/>
            <a:ext cx="2123728" cy="1511829"/>
          </a:xfrm>
          <a:prstGeom prst="rect">
            <a:avLst/>
          </a:prstGeom>
          <a:noFill/>
        </p:spPr>
      </p:pic>
      <p:pic>
        <p:nvPicPr>
          <p:cNvPr id="1032" name="Picture 8" descr="F:\2017 год\День города 2017\Велопробег 2017\Изображение 438.jpg"/>
          <p:cNvPicPr>
            <a:picLocks noChangeAspect="1" noChangeArrowheads="1"/>
          </p:cNvPicPr>
          <p:nvPr/>
        </p:nvPicPr>
        <p:blipFill>
          <a:blip r:embed="rId8" cstate="print"/>
          <a:srcRect r="10000"/>
          <a:stretch>
            <a:fillRect/>
          </a:stretch>
        </p:blipFill>
        <p:spPr bwMode="auto">
          <a:xfrm>
            <a:off x="2339751" y="1484784"/>
            <a:ext cx="2041428" cy="1512168"/>
          </a:xfrm>
          <a:prstGeom prst="rect">
            <a:avLst/>
          </a:prstGeom>
          <a:noFill/>
        </p:spPr>
      </p:pic>
      <p:sp>
        <p:nvSpPr>
          <p:cNvPr id="39" name="Скругленный прямоугольник 38"/>
          <p:cNvSpPr/>
          <p:nvPr/>
        </p:nvSpPr>
        <p:spPr>
          <a:xfrm>
            <a:off x="2304256" y="2852936"/>
            <a:ext cx="226774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Велопробег, посвященный Дню города Бодайбо</a:t>
            </a:r>
          </a:p>
        </p:txBody>
      </p:sp>
      <p:pic>
        <p:nvPicPr>
          <p:cNvPr id="1033" name="Picture 9" descr="F:\2017 год\День города 2017\Праздничная программа Парк\Фото\Мэр и зарев цвет..jpg"/>
          <p:cNvPicPr>
            <a:picLocks noChangeAspect="1" noChangeArrowheads="1"/>
          </p:cNvPicPr>
          <p:nvPr/>
        </p:nvPicPr>
        <p:blipFill>
          <a:blip r:embed="rId9" cstate="print"/>
          <a:srcRect t="6023"/>
          <a:stretch>
            <a:fillRect/>
          </a:stretch>
        </p:blipFill>
        <p:spPr bwMode="auto">
          <a:xfrm>
            <a:off x="35496" y="3573016"/>
            <a:ext cx="2232248" cy="1296144"/>
          </a:xfrm>
          <a:prstGeom prst="rect">
            <a:avLst/>
          </a:prstGeom>
          <a:noFill/>
        </p:spPr>
      </p:pic>
      <p:pic>
        <p:nvPicPr>
          <p:cNvPr id="1034" name="Picture 10" descr="F:\2017 год\Открытие мемориальной доски Кропова 6 мая\Открытие мемориальной доски Кропова 6 мая\DSC_0558.JPG"/>
          <p:cNvPicPr>
            <a:picLocks noChangeAspect="1" noChangeArrowheads="1"/>
          </p:cNvPicPr>
          <p:nvPr/>
        </p:nvPicPr>
        <p:blipFill>
          <a:blip r:embed="rId10" cstate="print"/>
          <a:srcRect l="27170" t="16672" r="24665" b="35943"/>
          <a:stretch>
            <a:fillRect/>
          </a:stretch>
        </p:blipFill>
        <p:spPr bwMode="auto">
          <a:xfrm>
            <a:off x="2411760" y="3573016"/>
            <a:ext cx="1976220" cy="1296144"/>
          </a:xfrm>
          <a:prstGeom prst="rect">
            <a:avLst/>
          </a:prstGeom>
          <a:noFill/>
        </p:spPr>
      </p:pic>
      <p:pic>
        <p:nvPicPr>
          <p:cNvPr id="1035" name="Picture 11" descr="F:\2017 год\Открытие мемориальной доски в БГТ\Открытие мемориальной доски в БГТ\image.jpg"/>
          <p:cNvPicPr>
            <a:picLocks noChangeAspect="1" noChangeArrowheads="1"/>
          </p:cNvPicPr>
          <p:nvPr/>
        </p:nvPicPr>
        <p:blipFill>
          <a:blip r:embed="rId11" cstate="print"/>
          <a:srcRect b="17992"/>
          <a:stretch>
            <a:fillRect/>
          </a:stretch>
        </p:blipFill>
        <p:spPr bwMode="auto">
          <a:xfrm>
            <a:off x="2339752" y="5661248"/>
            <a:ext cx="1944216" cy="1080120"/>
          </a:xfrm>
          <a:prstGeom prst="rect">
            <a:avLst/>
          </a:prstGeom>
          <a:noFill/>
        </p:spPr>
      </p:pic>
      <p:sp>
        <p:nvSpPr>
          <p:cNvPr id="40" name="Скругленный прямоугольник 39"/>
          <p:cNvSpPr/>
          <p:nvPr/>
        </p:nvSpPr>
        <p:spPr>
          <a:xfrm>
            <a:off x="2195736" y="4869160"/>
            <a:ext cx="2304256" cy="5886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Открытие мемориальных досок  Кропова Ф.Ф., А.Л. Курочкину и А.Г. Тарасову  </a:t>
            </a:r>
          </a:p>
        </p:txBody>
      </p:sp>
      <p:pic>
        <p:nvPicPr>
          <p:cNvPr id="1037" name="Picture 13" descr="F:\2017 год\День города 2017\Праздничная программа Парк\Фото\IMG_2024.JPG"/>
          <p:cNvPicPr>
            <a:picLocks noChangeAspect="1" noChangeArrowheads="1"/>
          </p:cNvPicPr>
          <p:nvPr/>
        </p:nvPicPr>
        <p:blipFill>
          <a:blip r:embed="rId12" cstate="print"/>
          <a:srcRect l="6857" t="15237" r="29146" b="45146"/>
          <a:stretch>
            <a:fillRect/>
          </a:stretch>
        </p:blipFill>
        <p:spPr bwMode="auto">
          <a:xfrm>
            <a:off x="107504" y="5733256"/>
            <a:ext cx="2016224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062938" cy="642942"/>
          </a:xfrm>
        </p:spPr>
        <p:txBody>
          <a:bodyPr>
            <a:normAutofit fontScale="90000"/>
          </a:bodyPr>
          <a:lstStyle/>
          <a:p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ФИЗИЧЕСКАЯ КУЛЬТУРА И СПОРТ</a:t>
            </a: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ru-RU" sz="2000" b="1" cap="none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572164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2844" y="1214422"/>
            <a:ext cx="3071834" cy="10001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</a:t>
            </a:r>
            <a:r>
              <a:rPr lang="ru-RU" sz="1400" b="1" i="1" dirty="0" err="1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Бодайбинском</a:t>
            </a:r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районе»                               на 2015-2020 годы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00760" y="1214422"/>
            <a:ext cx="2928958" cy="5000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1 874,1 тыс.руб. – участие в выездных соревнованиях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00760" y="1857364"/>
            <a:ext cx="2928958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321,8 тыс.руб. – организация и проведение </a:t>
            </a:r>
            <a:r>
              <a:rPr lang="ru-RU" sz="1200" b="1" i="1" dirty="0" err="1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–оздоровительных  мероприятий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214678" y="1643050"/>
            <a:ext cx="642942" cy="35719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0978063">
            <a:off x="5292438" y="1323654"/>
            <a:ext cx="642942" cy="36128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728414">
            <a:off x="5258412" y="1840584"/>
            <a:ext cx="684673" cy="37806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44512" y="4736177"/>
            <a:ext cx="503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Участие спортсменов Бодайбинского района в соревнованиях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428868"/>
            <a:ext cx="407196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развития физической        культуры и спорта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 г.     2017 г.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спортивных сооружений            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49             49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спортивных групп  и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секций                                                      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58             58   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занимающихся  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кружках и секциях (дети)               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1 573       1 456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занимающихся  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физкультурой  и спортом к общему </a:t>
            </a: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количеству населения (%)                    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14,9          17,5                                                                                                                                                                                  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11960" y="5013176"/>
          <a:ext cx="4857784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1235536"/>
                <a:gridCol w="1080120"/>
                <a:gridCol w="1113368"/>
              </a:tblGrid>
              <a:tr h="404815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Число соревнований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Количество участников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Количество призовых мест</a:t>
                      </a:r>
                      <a:endParaRPr lang="ru-RU" sz="1100" dirty="0"/>
                    </a:p>
                  </a:txBody>
                  <a:tcPr anchor="ctr"/>
                </a:tc>
              </a:tr>
              <a:tr h="4048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Региональные, зональные, СФО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19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134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23</a:t>
                      </a:r>
                      <a:endParaRPr lang="ru-RU" sz="1200" b="1" dirty="0"/>
                    </a:p>
                  </a:txBody>
                  <a:tcPr anchor="ctr"/>
                </a:tc>
              </a:tr>
              <a:tr h="40481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Городские</a:t>
                      </a:r>
                      <a:r>
                        <a:rPr lang="ru-RU" sz="1200" b="1" baseline="0" dirty="0" smtClean="0"/>
                        <a:t> и районные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70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3 722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42844" y="5315724"/>
            <a:ext cx="39290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2016 г. зарегистрирован муниципальный центр тестирования ВФСК ГТО в МКУ ДО «ДООЦ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». В 2017 г. приняли участие в испытаниях 98 чел., в том числе 77 школьников. Выполнили нормативы испытаний 57 чел. (58%), в том числе: на золотой знак - 28, серебряный- 24, бронзовый – 5.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1428736"/>
            <a:ext cx="23762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всего 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2 195,9 тыс.руб.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(в 2016 г. – 1 856,6 тыс. руб.)</a:t>
            </a:r>
          </a:p>
        </p:txBody>
      </p:sp>
      <p:pic>
        <p:nvPicPr>
          <p:cNvPr id="2051" name="Picture 3" descr="C:\Documents and Settings\Admin\Рабочий стол\В РАБОТЕ\К отчету мэра фото на презентацию\Спорт и здоровье\Биатлон и ветернаы на лыжной базе 3.jpg"/>
          <p:cNvPicPr>
            <a:picLocks noChangeAspect="1" noChangeArrowheads="1"/>
          </p:cNvPicPr>
          <p:nvPr/>
        </p:nvPicPr>
        <p:blipFill>
          <a:blip r:embed="rId3" cstate="print"/>
          <a:srcRect l="4981" t="3413" r="35701" b="11259"/>
          <a:stretch>
            <a:fillRect/>
          </a:stretch>
        </p:blipFill>
        <p:spPr bwMode="auto">
          <a:xfrm>
            <a:off x="4283968" y="2636912"/>
            <a:ext cx="2016224" cy="1933548"/>
          </a:xfrm>
          <a:prstGeom prst="rect">
            <a:avLst/>
          </a:prstGeom>
          <a:noFill/>
        </p:spPr>
      </p:pic>
      <p:pic>
        <p:nvPicPr>
          <p:cNvPr id="2052" name="Picture 4" descr="F:\2017 год\Тайский бокс Кемерово\Фото\20171215_144837.jpg"/>
          <p:cNvPicPr>
            <a:picLocks noChangeAspect="1" noChangeArrowheads="1"/>
          </p:cNvPicPr>
          <p:nvPr/>
        </p:nvPicPr>
        <p:blipFill>
          <a:blip r:embed="rId4" cstate="print"/>
          <a:srcRect l="2470" t="13793" r="4939"/>
          <a:stretch>
            <a:fillRect/>
          </a:stretch>
        </p:blipFill>
        <p:spPr bwMode="auto">
          <a:xfrm>
            <a:off x="6372200" y="2636912"/>
            <a:ext cx="2699751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2017 год\Волонтеры\Новая папка\IMG_2751.JPG"/>
          <p:cNvPicPr>
            <a:picLocks noChangeAspect="1" noChangeArrowheads="1"/>
          </p:cNvPicPr>
          <p:nvPr/>
        </p:nvPicPr>
        <p:blipFill>
          <a:blip r:embed="rId3" cstate="print"/>
          <a:srcRect l="13815" t="5196" r="29219"/>
          <a:stretch>
            <a:fillRect/>
          </a:stretch>
        </p:blipFill>
        <p:spPr bwMode="auto">
          <a:xfrm>
            <a:off x="2987824" y="3356992"/>
            <a:ext cx="1512168" cy="1584176"/>
          </a:xfrm>
          <a:prstGeom prst="rect">
            <a:avLst/>
          </a:prstGeom>
          <a:noFill/>
        </p:spPr>
      </p:pic>
      <p:sp>
        <p:nvSpPr>
          <p:cNvPr id="18" name="Выгнутая вправо стрелка 17"/>
          <p:cNvSpPr/>
          <p:nvPr/>
        </p:nvSpPr>
        <p:spPr>
          <a:xfrm>
            <a:off x="8358214" y="1500174"/>
            <a:ext cx="357190" cy="571504"/>
          </a:xfrm>
          <a:prstGeom prst="curvedLef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 rot="20478102">
            <a:off x="3259290" y="1551561"/>
            <a:ext cx="623243" cy="1004320"/>
          </a:xfrm>
          <a:prstGeom prst="curvedLef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МОЛОДЕЖНАЯ  ПОЛИТИКА</a:t>
            </a:r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cap="none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</p:nvPr>
        </p:nvGraphicFramePr>
        <p:xfrm>
          <a:off x="304800" y="1214423"/>
          <a:ext cx="2552688" cy="157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000364" y="1071546"/>
            <a:ext cx="5857916" cy="5715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молодежной политики  в  Бодайбинском районе»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1714489"/>
            <a:ext cx="4857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Объем финансирования – 719,4 тыс.руб.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2643182"/>
            <a:ext cx="4357718" cy="4286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/>
              <a:t>.</a:t>
            </a:r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2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Молодежь Бодайбинского района</a:t>
            </a:r>
            <a:r>
              <a:rPr lang="ru-RU" sz="12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4876" y="2071678"/>
            <a:ext cx="4143404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Подпрограмма  </a:t>
            </a:r>
            <a:r>
              <a:rPr lang="ru-RU" sz="1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«Комплексные меры профилактики  злоупотребления наркотическими средствами и психотропными веществами   в  Бодайбинском районе»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357563"/>
            <a:ext cx="42131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ВОЛОНТЕРСКОЕ</a:t>
            </a: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ДВИЖЕНИЕ</a:t>
            </a:r>
          </a:p>
          <a:p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Число участников </a:t>
            </a:r>
          </a:p>
          <a:p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более 100 чел.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ГРАЖДАНСКО –ПАТРИОТИЧЕСКОЕ </a:t>
            </a: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ВОСПИТАНИЕ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32 мероприятия.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Число участников – 1500 чел.</a:t>
            </a:r>
          </a:p>
          <a:p>
            <a:pPr>
              <a:buNone/>
            </a:pPr>
            <a:endParaRPr lang="ru-RU" sz="12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ПОДДЕРЖКА  ТАЛАНТЛИВОЙ  И  ОДАРЕННОЙ МОЛОДЕЖИ</a:t>
            </a:r>
          </a:p>
          <a:p>
            <a:pPr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программах  МДЦ «Артек»,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ВДЦ  «Океан»,  ВДЦ  «Орленок»,  профильного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лагеря «Летний университет  лидера» - 19 чел.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Выплата  стипендии  мэра победителю 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конкурса  «Ученик года»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3071810"/>
            <a:ext cx="778674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3500438"/>
            <a:ext cx="435771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ДЕЯТЕЛЬНОСТЬ НАРКОПОСТОВ</a:t>
            </a:r>
          </a:p>
          <a:p>
            <a:pPr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  2523 профилактических   </a:t>
            </a:r>
          </a:p>
          <a:p>
            <a:pPr>
              <a:buNone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мероприятия.  Охвачено 2000 чел.</a:t>
            </a: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течение 2017 года проводились с родителями по вопросу проведения тестирования обучающихся в целях выявления наркологических и психотропных веществ. 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Охвачено 596 чел.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 сегодняшний день число лиц, потребляющих наркотические средства и психотропные вещества в немедицинских целях, состоящих на учете ОГБУЗ РБ, составляет 4 человека.</a:t>
            </a:r>
          </a:p>
        </p:txBody>
      </p:sp>
      <p:pic>
        <p:nvPicPr>
          <p:cNvPr id="4100" name="Picture 4" descr="C:\Documents and Settings\Admin\Рабочий стол\image (4).jpg"/>
          <p:cNvPicPr>
            <a:picLocks noChangeAspect="1" noChangeArrowheads="1"/>
          </p:cNvPicPr>
          <p:nvPr/>
        </p:nvPicPr>
        <p:blipFill>
          <a:blip r:embed="rId6" cstate="print"/>
          <a:srcRect b="17469"/>
          <a:stretch>
            <a:fillRect/>
          </a:stretch>
        </p:blipFill>
        <p:spPr bwMode="auto">
          <a:xfrm>
            <a:off x="6804248" y="5661248"/>
            <a:ext cx="1966190" cy="108012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987824" y="4869160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Благотворительная акция волонтеров</a:t>
            </a:r>
            <a:endParaRPr lang="ru-RU" sz="1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76056" y="6381328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во Всероссийской акции «Стоп ВИЧ/СПИД»</a:t>
            </a:r>
            <a:endParaRPr lang="ru-RU" sz="1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932040" y="3356992"/>
            <a:ext cx="3926240" cy="33581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705880" cy="571504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ЗДРАВООХРАНЕНИЕ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2844" y="2428868"/>
            <a:ext cx="52212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       2016 г.          2017 г.  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Всего работающих в здравоохранении  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423</a:t>
            </a:r>
            <a:r>
              <a:rPr lang="ru-RU" sz="13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420 чел.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 том  числе: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Врачи                                                            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чел.              45 чел.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Средний медицинский персонал           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140 чел.           130 чел.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Младший медицинский персонал           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76 чел.             63 чел.</a:t>
            </a:r>
          </a:p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Прочий персонал                                       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165 чел.           182 чел.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00232" y="1071546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0008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Районная   больница   г.Бодайбо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7158" y="1571612"/>
            <a:ext cx="2428892" cy="76944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г.Бодайбо: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Стационар       - 165 коек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Поликлиника  - 270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посещ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Детская поликлиника - 130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посещ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71802" y="1571612"/>
            <a:ext cx="1714512" cy="76944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Амбулатории: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п.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Мамакан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Балахнинский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Кропопткин</a:t>
            </a:r>
            <a:endParaRPr lang="ru-RU" sz="1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00628" y="1571612"/>
            <a:ext cx="1785950" cy="76944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Участковые больницы: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 Артемовский - 15 коек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 Перевоз – 10 коек</a:t>
            </a:r>
          </a:p>
          <a:p>
            <a:endParaRPr lang="ru-RU" sz="1100" b="1" dirty="0" smtClean="0">
              <a:solidFill>
                <a:srgbClr val="80008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29454" y="1571612"/>
            <a:ext cx="1785950" cy="76944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ФАПы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п. Васильевский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.Маракан</a:t>
            </a:r>
          </a:p>
          <a:p>
            <a:pPr algn="ctr"/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04048" y="2420888"/>
            <a:ext cx="3744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обеспеченность врачами выросла на 3,1%. Прибыло 11 врачей,  убыло 8 чел.; средний медицинский персонал: прибыло 15 чел. , убыло -25 чел.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429256" y="4071942"/>
            <a:ext cx="3286148" cy="2214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42844" y="4032358"/>
            <a:ext cx="464347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Бодайбинском районе по-прежнему низкий уровень охвата взрослого населения диспансеризацией, хотя в 2017 г. он превысил показатель 2016 года и составил  – 45,5% от общего числа граждан, подлежащих диспансеризации.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Основной причиной смерти населения района продолжают оставаться болезни системы кровообращения, которые составили в 2017 г. 6,6 случаев на 1000 населения.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втором месте находятся внешние причины смерти, показатели которых имеют тенденцию к росту (2,2  случая на 1000 населения против 1,7 на 1000 населения в 2016 г.).    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третьем месте в структуре причин смерти находятся новообразования. Смертность от новообразований составила в 2017 г. 1,6 на 1000 населения.  По сравнению с 2016 г. данный показатель по району снизился в 1,5 раза. 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5076056" y="3495926"/>
            <a:ext cx="36724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15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укрепление материально-технической базы здравоохранения в 2017 году направлено           10,5 млн. руб.  в рамках социально-экономического партнерства с АО «ЗДК «Лензолото».  </a:t>
            </a: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эти средства произведён: капитальный ремонт первого и второго этажей поликлиники; ремонт и покраска фасадов главного корпуса больницы; капитальный ремонт корпуса инфекционного и психоневрологического отделения.</a:t>
            </a: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Кроме того, приобретен набор инструментов к эндоскопической стойке для проведения эндоскопических оперативных вмешательств.</a:t>
            </a: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Начато строительство ФАПа на территории п. Артемовский.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7848624" cy="500066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МЕРЫ СОЦИАЛЬНОЙ ПОДДЕРЖКИ РАБОТНИКОВ БЮДЖЕТНОЙ СФЕРЫ ДЛЯ ПРИВЛЕЧЕНИЯ И СОХРАНЕНИЯ КАДРОВ В РАЙОНЕ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71546"/>
            <a:ext cx="8848756" cy="5786454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200" dirty="0" smtClean="0"/>
          </a:p>
          <a:p>
            <a:pPr algn="just"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Ежегодные денежные выплаты специалистам, прибывшим на работу в </a:t>
            </a:r>
            <a:r>
              <a:rPr lang="ru-RU" sz="19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Бодайбинский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район в размере </a:t>
            </a:r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100,0 тыс. руб.   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(с высшим образованием) и  </a:t>
            </a:r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50,0 тыс.руб.  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(со </a:t>
            </a:r>
            <a:r>
              <a:rPr lang="ru-RU" sz="19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средне-специальным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образованием) в течение 3-х лет. </a:t>
            </a:r>
          </a:p>
          <a:p>
            <a:pPr algn="just">
              <a:buFont typeface="Wingdings" pitchFamily="2" charset="2"/>
              <a:buChar char="Ø"/>
            </a:pPr>
            <a:endParaRPr lang="ru-RU" sz="19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 2017 году денежные выплаты получили: </a:t>
            </a:r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15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работников образования, </a:t>
            </a:r>
            <a:r>
              <a:rPr lang="ru-RU" sz="19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14</a:t>
            </a:r>
            <a:r>
              <a:rPr lang="ru-RU" sz="1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работников здравоохранения.</a:t>
            </a:r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endParaRPr lang="ru-RU" sz="1600" dirty="0" smtClean="0"/>
          </a:p>
          <a:p>
            <a:pPr algn="just">
              <a:buNone/>
            </a:pPr>
            <a:endParaRPr lang="ru-RU" sz="1600" dirty="0" smtClean="0"/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счет средств местного бюджета для педагогов Бодайбинского района за 6 лет было приобретено </a:t>
            </a:r>
            <a:r>
              <a:rPr lang="ru-RU" sz="1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24 квартиры</a:t>
            </a: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из них </a:t>
            </a:r>
            <a:r>
              <a:rPr lang="ru-RU" sz="1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 в 2016 году </a:t>
            </a: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(для педагогов Мамаканской и Балахнинской школ) и  </a:t>
            </a:r>
            <a:r>
              <a:rPr lang="ru-RU" sz="17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 в 2017 году </a:t>
            </a: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для работников образования и здравоохранения в поселках Мамакане, Артемовском, Кропоткин и в городе Бодайбо. </a:t>
            </a:r>
          </a:p>
          <a:p>
            <a:pPr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соответствии с Порядком предоставления частичной компенсации расходов по найму жилого помещения молодым и приглашенным специалистам  образовательных учреждений г. Бодайбо, утвержденном постановлением Администрации г. Бодайбо и района от 15.09.2016 № 177-п с 2016 года педагоги получают данную выплату ежемесячно. 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В 2017 г. 3 педагога получали компенсационную  выплату в размере 10,0 тыс. руб. ежемесячно. По сравнению с 2016 г. она была увеличена на 3,0 тыс. руб.</a:t>
            </a:r>
          </a:p>
          <a:p>
            <a:pPr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Работникам здравоохранения в 2017 г. выделялись комнаты в благоустроенных общежитиях.</a:t>
            </a:r>
          </a:p>
          <a:p>
            <a:pPr algn="just">
              <a:buNone/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</a:t>
            </a:r>
          </a:p>
          <a:p>
            <a:pPr>
              <a:buFont typeface="Wingdings" pitchFamily="2" charset="2"/>
              <a:buChar char="Ø"/>
            </a:pP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</a:t>
            </a:r>
            <a:endPara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целях повышения образовательного ценза и закрепления специалистов в образовательных организациях г. Бодайбо и района предусмотрены  компенсационные денежные выплаты работникам,  обучающимся в средних профессиональных и высших учебных заведениях.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	В  2017 г. выплаты получили 21 педагог. На эти цели из бюджета МО г. Бодайбо и района направлено 126,6 тыс. руб. (в 2016 г. – 235,4 тыс. руб., в 2015 г. -  159,4 тыс. руб.).</a:t>
            </a:r>
          </a:p>
          <a:p>
            <a:pPr>
              <a:buNone/>
            </a:pPr>
            <a:endParaRPr lang="ru-RU" sz="17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buNone/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</a:t>
            </a:r>
          </a:p>
          <a:p>
            <a:pPr algn="just">
              <a:buFont typeface="Wingdings" pitchFamily="2" charset="2"/>
              <a:buChar char="Ø"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71472" y="1214422"/>
            <a:ext cx="8286808" cy="500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РЕАЛИЗАЦИЯ  ПОДПРОГРАММЫ  «КАДРОВОЕ  ОБЕСПЕЧЕНИЕ  УЧРЕЖДЕНИЙ  ОБРАЗОВАНИЯ,                                 КУЛЬТУРЫ,  ЗДРАВООХРАНЕНИЯ»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34" y="2857496"/>
            <a:ext cx="8286808" cy="285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ОБЕСПЕЧЕНИЕ  ЖИЛЬЕМ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5016596"/>
            <a:ext cx="8286808" cy="428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ПРЕДОСТАВЛЕНИЕ КОМПЕНСАЦИОННЫХ ВЫПЛАТ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292080" y="1142984"/>
            <a:ext cx="3637638" cy="32147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848624" cy="714380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 И СОЦИАЛЬНАЯ  ЗАЩИТА  НАСЕЛЕНИЯ</a:t>
            </a:r>
            <a:endParaRPr lang="ru-RU" sz="16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4861774" cy="552637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Администрацией  МО  г. Бодайбо   и   района  реализуется </a:t>
            </a:r>
          </a:p>
          <a:p>
            <a:pPr algn="ctr">
              <a:buNone/>
            </a:pPr>
            <a:r>
              <a:rPr lang="ru-RU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комплекс мер социальной поддержки граждан   </a:t>
            </a:r>
          </a:p>
          <a:p>
            <a:pPr algn="ctr">
              <a:buNone/>
            </a:pPr>
            <a:r>
              <a:rPr lang="ru-RU" sz="4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Бодайбинского района: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Не взимается родительская плата в дошкольных организациях за уход за детьми, чьи родители являются инвалидами I, II группы. Вышеуказанные меры поддержки в 2017 г. получили 48 детей. На обеспечение их питания из средств местного бюджета было направлено 1 600,4 тыс. руб.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Для  семей, имеющих  в  своем  составе  трех  и  более детей, принятых под опеку (попечительство), переданных на воспитание в приемную семью размер родительской платы за содержание ребенка в ДОУ снижен на 50% 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На   организацию   льготного   питания    в     образовательных учреждениях  направлено  из бюджета  МО г.Бодайбо    и  района 4 902,2 тыс.руб.  Льготным  горячим  питанием   охвачено 700  школьников (27,7%).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Все услуги по дополнительному образованию детей, в т.ч. в музыкальной школе оказываются на бесплатной основе.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С  2014 года   отменена   плата   за  посещение  объектов  спорта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(каток, бассейн, лыжная база) для приемных, опекаемых и  многодетных семей.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Установлена льгота  за   путевки в  лагерях с дневным  пребыванием детей от 50 до 100 % от ее стоимости.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Создана система благотворительных мероприятий для детей, оставшихся без попечения родителей и детей из семей, находящихся в трудной жизненной ситуации («Елка мэра», «Новогодний праздник для детей инвалидов», акция «Мороженое от волшебника» и др.). В 2017 году при поддержке золотодобывающих предприятий организовывались благотворительные представления. Новогодними подарками обеспечены 806 детей, или 16,2% от общей численности детского населения.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Совместно с ООО «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Ланта-банк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» проведена, ставшая традиционной, благотворительная акция, в рамках которой для детей-инвалидов приобретаются  технические средства  реабилитации, технические средства обучения и др. В 2017 г. для ребенка-инвалида был приобретен ортопедический аппарат. Компанией АО «Полюс Вернинское» приобретена и передана семье, проживающей в пос. Мамакан инвалидная коляска для ребенка.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Оказание материальной помощи гражданам (в рамках социально-экономического партнерства). В 2017 г. ее получили 106  граждан Бодайбинского района, в том числе 38 семей  с детьми.</a:t>
            </a:r>
          </a:p>
          <a:p>
            <a:pPr algn="just">
              <a:buFont typeface="Wingdings" pitchFamily="2" charset="2"/>
              <a:buChar char="Ø"/>
            </a:pPr>
            <a:endParaRPr lang="ru-RU" sz="28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436096" y="1269219"/>
            <a:ext cx="3384376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С 2016 года</a:t>
            </a:r>
            <a:r>
              <a:rPr kumimoji="0" lang="ru-RU" sz="105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реализуется 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муниципальная программа 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Семья и дети Бодайбинского района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2016-2020 годы.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 программы :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поддержка семей с детьми, находящихся в трудной жизненной ситуации, приемных и замещающих семей;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условий для социализации детей-инвалидов, интеграции их в общество;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условий для отдыха, оздоровления и занятости детей, находящихся в трудной жизненной ситуации, детей, воспитывающихся в приемных и замещающих семьях, развития семейных форм отдыха.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В 2016 году на реализацию мероприятий Программы было направлено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2 037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руб.,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них: из бюджета   МО   г. Бодайбо   и   района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537,0 тыс. руб.,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внебюджетных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1,5 млн. руб.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F:\2017 год\Благотоврительная елка мэра Вернинское\Фото\Изображение 144.jpg"/>
          <p:cNvPicPr>
            <a:picLocks noChangeAspect="1" noChangeArrowheads="1"/>
          </p:cNvPicPr>
          <p:nvPr/>
        </p:nvPicPr>
        <p:blipFill>
          <a:blip r:embed="rId3" cstate="print"/>
          <a:srcRect l="6250" r="6250" b="1563"/>
          <a:stretch>
            <a:fillRect/>
          </a:stretch>
        </p:blipFill>
        <p:spPr bwMode="auto">
          <a:xfrm>
            <a:off x="5148064" y="4509120"/>
            <a:ext cx="1944216" cy="1512168"/>
          </a:xfrm>
          <a:prstGeom prst="rect">
            <a:avLst/>
          </a:prstGeom>
          <a:noFill/>
        </p:spPr>
      </p:pic>
      <p:pic>
        <p:nvPicPr>
          <p:cNvPr id="5123" name="Picture 3" descr="F:\2017 год\День города 2017\Велопробег 2017\Дети и мороженое акция (9).jpg"/>
          <p:cNvPicPr>
            <a:picLocks noChangeAspect="1" noChangeArrowheads="1"/>
          </p:cNvPicPr>
          <p:nvPr/>
        </p:nvPicPr>
        <p:blipFill>
          <a:blip r:embed="rId4" cstate="print"/>
          <a:srcRect r="16887"/>
          <a:stretch>
            <a:fillRect/>
          </a:stretch>
        </p:blipFill>
        <p:spPr bwMode="auto">
          <a:xfrm>
            <a:off x="7176340" y="4509119"/>
            <a:ext cx="1860156" cy="149206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32040" y="609329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Благотворительное новогоднее интерактивное представление – </a:t>
            </a:r>
          </a:p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совместный проект Администрации района и АО «</a:t>
            </a:r>
            <a:r>
              <a:rPr lang="ru-RU" sz="900" b="1" dirty="0" err="1" smtClean="0">
                <a:latin typeface="Times New Roman" pitchFamily="18" charset="0"/>
                <a:cs typeface="Times New Roman" pitchFamily="18" charset="0"/>
              </a:rPr>
              <a:t>Полюс-Вернинское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0272" y="62280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Благотворительная акция «Мороженое от волшебника»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6588224" y="3284984"/>
            <a:ext cx="2448272" cy="3456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8215338" cy="614346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 И СОЦИАЛЬНАЯ  ЗАЩИТА  НАСЕЛЕНИЯ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1214422"/>
            <a:ext cx="8572560" cy="5715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МО г.БОДАЙБО И РАОЙНА ГОСУДАРСТВЕННЫЕ ПОЛНОМОЧИЯ В СФЕРЕ СОЦИАЛЬНОЙ ЗАЩИТЫ НАСЕЛЕНИЯ, ОПЕКИ И ПОПЕЧИТЕЛЬСТВА ОСУЩЕСТВЛЯЮТ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1928802"/>
            <a:ext cx="1785950" cy="118494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ОГКУ «Управление социальной  защиты населения по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Бодайбинскому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району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rgbClr val="80008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1928802"/>
            <a:ext cx="2071702" cy="120032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ОГБУСО «Комплексный  центр социального обслуживания населения по г.Бодайбо и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Бодайбинскому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району (КЦСОН)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6314" y="1928802"/>
            <a:ext cx="1857388" cy="1169551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Межведомственное управление № 1 по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Бодайбинскому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району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454" y="1928802"/>
            <a:ext cx="1857388" cy="118494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ОГБУСО «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Бодайбинский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дом-интернат для престарелых и инвалидов»</a:t>
            </a:r>
          </a:p>
          <a:p>
            <a:endParaRPr lang="ru-RU" sz="1100" b="1" dirty="0" smtClean="0">
              <a:solidFill>
                <a:srgbClr val="80008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96" y="3212976"/>
            <a:ext cx="3384376" cy="3528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>
              <a:buNone/>
            </a:pP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В 2017 г. на выполнение социальных обязательств перед населением УСЗН по Бодайбинскому району было направлено 106,6 млн. руб. (рост по сравнению с 2016 г. на 2,0 млн. руб.).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текущее сопровождение граждан, имеющих право на меры социальной поддержки – 5050 получателей;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выплаты социальных пособий семьям с детьми-1 679 чел.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-выплаты отдельным категориям граждан (ЕДВ, ежемесячные доплаты к пенсии) - 2 065 чел. 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выплаты мер социальной поддержки по оплате жилья и коммунальных услуг - 2 640 чел. </a:t>
            </a:r>
          </a:p>
          <a:p>
            <a:pPr algn="just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  В рамках реализации  государственной программы Иркутской области «Социальная поддержка населения» на 2014-2018 годы оказывались дополнительные меры социальной поддержки (материальная помощь, компенсации проезда инвалидов к месту лечения) – 172 чел.</a:t>
            </a:r>
          </a:p>
          <a:p>
            <a:pPr algn="just">
              <a:buNone/>
            </a:pP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None/>
            </a:pP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2017 год\Почетная семья Иркутской области 12 мая 2017\Фото\Изображение 0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148" t="17233" b="2347"/>
          <a:stretch>
            <a:fillRect/>
          </a:stretch>
        </p:blipFill>
        <p:spPr bwMode="auto">
          <a:xfrm>
            <a:off x="3475632" y="3284984"/>
            <a:ext cx="3040584" cy="201622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660232" y="3356992"/>
            <a:ext cx="2304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Администрацией г. Бодайбо и района в 2017 году в рамках соцпартнерства оказана финансовая помощь учреждениям социальной защиты: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 проведении  ремонтных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работ   -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830 тыс. рублей</a:t>
            </a:r>
          </a:p>
          <a:p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В организации и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проведении мероприятий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«Почетная семья», форум  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приемных  родителей и др.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На пошив костюмов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участникам  конкурса  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Байкальская звезда» -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  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тыс.рублей </a:t>
            </a:r>
          </a:p>
        </p:txBody>
      </p:sp>
      <p:pic>
        <p:nvPicPr>
          <p:cNvPr id="2050" name="Picture 2" descr="C:\Documents and Settings\Admin\Рабочий стол\2018 год\Крамаренко. Половцева. Вручение сертификатов на государственную поддержку\Фото\Изображение 035.jpg"/>
          <p:cNvPicPr>
            <a:picLocks noChangeAspect="1" noChangeArrowheads="1"/>
          </p:cNvPicPr>
          <p:nvPr/>
        </p:nvPicPr>
        <p:blipFill>
          <a:blip r:embed="rId4" cstate="print"/>
          <a:srcRect t="17442" r="2326" b="12791"/>
          <a:stretch>
            <a:fillRect/>
          </a:stretch>
        </p:blipFill>
        <p:spPr bwMode="auto">
          <a:xfrm>
            <a:off x="3491880" y="5373216"/>
            <a:ext cx="3024336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Admin\Рабочий стол\В РАБОТЕ\К отчету мэра фото на презентацию\ФОК\Изображение 336.jpg"/>
          <p:cNvPicPr>
            <a:picLocks noChangeAspect="1" noChangeArrowheads="1"/>
          </p:cNvPicPr>
          <p:nvPr/>
        </p:nvPicPr>
        <p:blipFill>
          <a:blip r:embed="rId2" cstate="print"/>
          <a:srcRect t="30504"/>
          <a:stretch>
            <a:fillRect/>
          </a:stretch>
        </p:blipFill>
        <p:spPr bwMode="auto">
          <a:xfrm>
            <a:off x="6228184" y="3140968"/>
            <a:ext cx="2803551" cy="1296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702832" cy="642942"/>
          </a:xfrm>
        </p:spPr>
        <p:txBody>
          <a:bodyPr>
            <a:no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ОСНОВНЫЕ  ИТОГИ 201</a:t>
            </a:r>
            <a:r>
              <a:rPr lang="en-US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ГОДА </a:t>
            </a:r>
            <a:r>
              <a:rPr lang="ru-RU" sz="1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наиболее  значимые  результаты  работы  Администрации  г.</a:t>
            </a:r>
            <a: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Бодайбо  и района  в 201</a:t>
            </a:r>
            <a: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г.  </a:t>
            </a:r>
            <a: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по  решению вопросов  местного  значения        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124744"/>
            <a:ext cx="6013332" cy="5590404"/>
          </a:xfrm>
        </p:spPr>
        <p:txBody>
          <a:bodyPr>
            <a:noAutofit/>
          </a:bodyPr>
          <a:lstStyle/>
          <a:p>
            <a:pPr indent="0" algn="ctr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Значительные   средства   направлены  на  строительство,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реконструкцию и проведение ремонтных работ –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137,8 млн. руб.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(в 2016 году -140,1 млн. рублей), что позволило реализовать ряд социально-значимых для населения проектов: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окончание реконструкции загородного детского оздоровительного  лагеря «Звездочка», не функционирующего на протяжении последних шести лет. В августе 2017 года в лагере отдохнул 101 ребенок.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продолжение строительства Мамаканской СОШ;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продолжение работ по благоустройству  городского  парка и</a:t>
            </a:r>
          </a:p>
          <a:p>
            <a:pPr algn="just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     реконструкции сквера  по ул. Стояновича;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ввод в эксплуатацию Физкультурно-оздоровительного комплекса </a:t>
            </a:r>
          </a:p>
          <a:p>
            <a:pPr algn="just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	в г. Бодайбо;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участие в долевом строительстве 6 квартир в новом 30-квартирном  доме. Пять семей работников бюджетных организаций и ветеран Великой Отечественной войны получили  бесплатное жилье 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введение в   эксплуатацию  дополнительной ступени очистки воды на городском водозаборе, что позволило полностью решить проблему качества питьевой воды.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2017 году Администрацией вновь инициировался вопрос о закрытии неперспективных поселков Бодайбинского района. Принято решение о закрытии пос. Маракан. Средства на переселение граждан будут выделены из регионального и местного бюджетов при поддержке ПАО «Полюс».</a:t>
            </a:r>
          </a:p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85728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3" name="Picture 5" descr="C:\Documents and Settings\Admin\Рабочий стол\Без имени-1.jpg"/>
          <p:cNvPicPr>
            <a:picLocks noChangeAspect="1" noChangeArrowheads="1"/>
          </p:cNvPicPr>
          <p:nvPr/>
        </p:nvPicPr>
        <p:blipFill>
          <a:blip r:embed="rId4" cstate="print"/>
          <a:srcRect t="448" r="37415" b="38565"/>
          <a:stretch>
            <a:fillRect/>
          </a:stretch>
        </p:blipFill>
        <p:spPr bwMode="auto">
          <a:xfrm>
            <a:off x="6228184" y="1124744"/>
            <a:ext cx="2781126" cy="18002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72200" y="2924944"/>
            <a:ext cx="25922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Открытие ДОЛ «Звездочка»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656" y="4437112"/>
            <a:ext cx="28953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Здание Физкультурно-оздоровительного комплекса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017 год\Вручение ключей по улице Разведчиков. Дом 2\Фото\Изображение 030.jpg"/>
          <p:cNvPicPr>
            <a:picLocks noChangeAspect="1" noChangeArrowheads="1"/>
          </p:cNvPicPr>
          <p:nvPr/>
        </p:nvPicPr>
        <p:blipFill>
          <a:blip r:embed="rId5" cstate="print"/>
          <a:srcRect l="9682" t="16740" r="22545"/>
          <a:stretch>
            <a:fillRect/>
          </a:stretch>
        </p:blipFill>
        <p:spPr bwMode="auto">
          <a:xfrm>
            <a:off x="6523038" y="4725144"/>
            <a:ext cx="2110084" cy="172819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248656" y="6453336"/>
            <a:ext cx="289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Вручение ключей от новой квартиры </a:t>
            </a:r>
          </a:p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Ветерану  ВОВ  Гельм А.Ф.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85720" y="1214422"/>
            <a:ext cx="5072098" cy="27186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71470"/>
          </a:xfrm>
        </p:spPr>
        <p:txBody>
          <a:bodyPr>
            <a:normAutofit/>
          </a:bodyPr>
          <a:lstStyle/>
          <a:p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ИНЖЕНЕРНАЯ ИНФРАСТРУКТУРА. ЖИЛИЩНО-КОММУНАЛЬНОЕ ХОЗЯЙСТВО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4896544" cy="259228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течение 6 лет  в  рамках   подпрограммы   «Модернизация   объектов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коммунальной инфраструктуры  Иркутской области» на 2014-2018 годы проведен ряд мероприятий, позволивший обеспечить стабильное безаварийное прохождение отопительного сезона. Число теплоисточников, работающих на жидком топливе сокращено с 7 до 1 ед., экономический эффект составил более 1,3 млрд. рублей, построены новые теплоисточники в поселках Мамакан, Кропоткин, Перевоз.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В рамках мероприятий по подготовке к отопительному сезону 2017-2018 г.г. проведена реконструкция котельной «Металлист». В результате модернизации заменены три котла, работающих на жидком топливе.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Планируется реализация проекта по закрытию ЦОК №2 с переключением нагрузки к ЦОК №1. Получено положительное заключение госэкспертизы. Выполнение данного мероприятия позволит полностью уйти от жидких энергоносителей и их навигационной поставки.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С 2013 года реализуется программа «Чистая вода», в рамках которой введена в эксплуатацию станция водоподготовки.  В 2016 году принято решение о строительстве дополнительной ступени очистки, в мае 2017 года объект сдан в эксплуатацию.  Из бюджета МО выделено более 8 млн. рублей.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Реализация проекта позволила улучшить качество воды в Бодайбо и повысить надежность работы системы тепловодоснабжения.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4050540"/>
            <a:ext cx="752432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buClrTx/>
              <a:buSzTx/>
              <a:buFontTx/>
              <a:buNone/>
              <a:tabLst>
                <a:tab pos="6300788" algn="l"/>
              </a:tabLst>
            </a:pP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решения вопросов жилищно-коммунального хозяйства в поселках района </a:t>
            </a: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бюджета МО г. Бодайбо и района  выделены межбюджетные трансферты муниципальным образования </a:t>
            </a:r>
            <a:r>
              <a:rPr lang="ru-RU" sz="1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Бодайбинского</a:t>
            </a: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района:</a:t>
            </a:r>
          </a:p>
          <a:p>
            <a:pPr marL="0" marR="0" lvl="0" algn="just" defTabSz="914400" rtl="0" eaLnBrk="1" fontAlgn="base" latinLnBrk="0" hangingPunct="1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Жуинское МО:</a:t>
            </a:r>
          </a:p>
          <a:p>
            <a:pPr lvl="0" algn="just" eaLnBrk="0" fontAlgn="base" hangingPunct="0">
              <a:tabLst>
                <a:tab pos="6300788" algn="l"/>
              </a:tabLst>
            </a:pPr>
            <a:r>
              <a:rPr lang="ru-RU" sz="1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капитальный и текущий ремонт теплотрасс – 6 169,0 тыс. руб.;</a:t>
            </a:r>
          </a:p>
          <a:p>
            <a:pPr lvl="0" algn="just" eaLnBrk="0" fontAlgn="base" hangingPunct="0">
              <a:tabLst>
                <a:tab pos="6300788" algn="l"/>
              </a:tabLst>
            </a:pPr>
            <a:r>
              <a:rPr lang="ru-RU" sz="1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приобретение и доставку угля, необходимого для обеспечения теплоснабжения населения – 8 954,8 тыс. руб.;</a:t>
            </a:r>
          </a:p>
          <a:p>
            <a:pPr lvl="0" algn="just" eaLnBrk="0" fontAlgn="base" hangingPunct="0">
              <a:tabLst>
                <a:tab pos="6300788" algn="l"/>
              </a:tabLst>
            </a:pPr>
            <a:r>
              <a:rPr lang="ru-RU" sz="1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приобретение материалов для жилищно-коммунального комплекса – 568,3 тыс.руб.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Бодайбинское МО: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капитальный ремонт гидротехнического сооружения (защитная дамба)» - 5 000,0 тыс. руб.;</a:t>
            </a: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предварительная очистка речной воды перед станцией водоподготовки в г. Бодайбо - 2 590,0 тыс. 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Балахнинское МО: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капитальный и текущий ремонт теплотрасс – 1 580,1 тыс. руб.;</a:t>
            </a: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приобретение транспортных средств для оказания услуг в сфере коммунального хозяйства – 1 069,0 тыс. 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Артемовское МО: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приобретение транспортных средств для нужд администрации – 650,0 тыс. 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Мамаканское МО: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погашение кредиторской задолженности за коммунальные услуги – 703,7 тыс. руб.;</a:t>
            </a: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капитальный ремонт, ремонт и содержание автомобильных дорог общего пользования местного значения - 5 000,0 тыс. руб.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0600" y="3758843"/>
            <a:ext cx="3995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Дополнительная ступень очистки станции водоподготовки 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Рабочий стол\2018 год\Тепловодоканал 15 лет ТВК\ФОТО\Фото\Чистая вода\Капустин, новые титры.mp4_snapshot_00.44_[2017.12.26_11.24.18].jpg"/>
          <p:cNvPicPr>
            <a:picLocks noChangeAspect="1" noChangeArrowheads="1"/>
          </p:cNvPicPr>
          <p:nvPr/>
        </p:nvPicPr>
        <p:blipFill>
          <a:blip r:embed="rId3" cstate="print"/>
          <a:srcRect r="17939"/>
          <a:stretch>
            <a:fillRect/>
          </a:stretch>
        </p:blipFill>
        <p:spPr bwMode="auto">
          <a:xfrm>
            <a:off x="5580112" y="1124744"/>
            <a:ext cx="3456384" cy="2664296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6732240" y="4365104"/>
            <a:ext cx="2304256" cy="20246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9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Несмотря на выполнение мероприятий по подготовке к отопительному сезону в муниципальных образованиях района, низкие тарифы на теплоснабжение и изменения в схеме поставки угля на территорию района существенно осложнили прохождение отопительных сезонов   2016-2017 г.г. и 2017-2018 г.г. в поселках. Напряженная ситуация с завозом топлива сохраняется и на сегодняшний день.  </a:t>
            </a:r>
            <a:endParaRPr lang="ru-RU" sz="9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57200"/>
            <a:ext cx="7991500" cy="471470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ИНФРАСТРУКТУРЫ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285860"/>
            <a:ext cx="2357454" cy="12790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Капитальное строительство и реконструкция объектов муниципальной собственности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42,6 млн. руб.</a:t>
            </a:r>
          </a:p>
          <a:p>
            <a:pPr algn="ctr"/>
            <a:endParaRPr lang="ru-RU" sz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6512" y="1429876"/>
            <a:ext cx="2571768" cy="991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Капитальный и текущий ремонты объектов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95,2 млн. руб.</a:t>
            </a:r>
          </a:p>
          <a:p>
            <a:pPr algn="ctr"/>
            <a:endParaRPr lang="ru-RU" sz="12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500694" y="1857364"/>
            <a:ext cx="785818" cy="35719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2643174" y="1857364"/>
            <a:ext cx="785818" cy="357190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500430" y="1714488"/>
            <a:ext cx="2071702" cy="5715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137,8 млн.руб.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2844" y="2714620"/>
            <a:ext cx="30610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Строительство школы  на 250 мест в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п. Мамакан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14 837,1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Строительство 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оздоровительного 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комплекса             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26 217,6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                                                                                                                                                                                  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43570" y="2636913"/>
            <a:ext cx="335758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Капитальный ремонт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 «Звездочка»            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13 641,1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Благоустройство                                                                                                                                                                                                   городского парка               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885,7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Капитальные и текущие ремонты:  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объектов образования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54 220,7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тыс.руб.,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объектов культуры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6 091,2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     </a:t>
            </a:r>
          </a:p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Других объектов муниципальной                                                                                                                                                          собственности                    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6 286,9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2285993"/>
            <a:ext cx="271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 МО        77,7 млн.руб.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Обл. бюджет       14 млн.руб.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Внебюджетные  46,1 млн.руб.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500430" y="1285860"/>
            <a:ext cx="23336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ВЛОЖЕНИЙ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2017 год\Мэр - строящиеся объект Балахнинский, Мамакан, Звездочка\Мэр-школа п.Мамакан, корт\Фото\Изображение 0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692" t="12036" r="2564"/>
          <a:stretch>
            <a:fillRect/>
          </a:stretch>
        </p:blipFill>
        <p:spPr bwMode="auto">
          <a:xfrm>
            <a:off x="3131840" y="2924944"/>
            <a:ext cx="2520280" cy="1578777"/>
          </a:xfrm>
          <a:prstGeom prst="rect">
            <a:avLst/>
          </a:prstGeom>
          <a:noFill/>
        </p:spPr>
      </p:pic>
      <p:pic>
        <p:nvPicPr>
          <p:cNvPr id="3078" name="Picture 6" descr="F:\2017 год\Мэр - строящиеся объект Балахнинский, Мамакан, Звездочка\Мэр-детский сад и школа в п.Балахнинский\Фото\Изображение 065.jpg"/>
          <p:cNvPicPr>
            <a:picLocks noChangeAspect="1" noChangeArrowheads="1"/>
          </p:cNvPicPr>
          <p:nvPr/>
        </p:nvPicPr>
        <p:blipFill>
          <a:blip r:embed="rId4" cstate="print"/>
          <a:srcRect t="21250" b="3750"/>
          <a:stretch>
            <a:fillRect/>
          </a:stretch>
        </p:blipFill>
        <p:spPr bwMode="auto">
          <a:xfrm>
            <a:off x="5868144" y="5085184"/>
            <a:ext cx="2880320" cy="1440160"/>
          </a:xfrm>
          <a:prstGeom prst="rect">
            <a:avLst/>
          </a:prstGeom>
          <a:noFill/>
        </p:spPr>
      </p:pic>
      <p:pic>
        <p:nvPicPr>
          <p:cNvPr id="3075" name="Picture 3" descr="F:\2017 год\Мэр - итоги 2017 года\ФОК (5).jpg"/>
          <p:cNvPicPr>
            <a:picLocks noChangeAspect="1" noChangeArrowheads="1"/>
          </p:cNvPicPr>
          <p:nvPr/>
        </p:nvPicPr>
        <p:blipFill>
          <a:blip r:embed="rId5" cstate="print"/>
          <a:srcRect l="5944" t="14860" r="8860" b="19757"/>
          <a:stretch>
            <a:fillRect/>
          </a:stretch>
        </p:blipFill>
        <p:spPr bwMode="auto">
          <a:xfrm>
            <a:off x="107504" y="4005063"/>
            <a:ext cx="2736304" cy="1563603"/>
          </a:xfrm>
          <a:prstGeom prst="rect">
            <a:avLst/>
          </a:prstGeom>
          <a:noFill/>
        </p:spPr>
      </p:pic>
      <p:pic>
        <p:nvPicPr>
          <p:cNvPr id="3079" name="Picture 7" descr="C:\Documents and Settings\Admin\Рабочий стол\2018 год\ФОК готовый и работы\ФОК 12.12.17\image-16-01-18-09-00 (1).jpeg"/>
          <p:cNvPicPr>
            <a:picLocks noChangeAspect="1" noChangeArrowheads="1"/>
          </p:cNvPicPr>
          <p:nvPr/>
        </p:nvPicPr>
        <p:blipFill>
          <a:blip r:embed="rId6" cstate="print"/>
          <a:srcRect l="15372" t="18707"/>
          <a:stretch>
            <a:fillRect/>
          </a:stretch>
        </p:blipFill>
        <p:spPr bwMode="auto">
          <a:xfrm>
            <a:off x="251520" y="5648809"/>
            <a:ext cx="2232248" cy="1095187"/>
          </a:xfrm>
          <a:prstGeom prst="rect">
            <a:avLst/>
          </a:prstGeom>
          <a:noFill/>
        </p:spPr>
      </p:pic>
      <p:pic>
        <p:nvPicPr>
          <p:cNvPr id="3080" name="Picture 8" descr="F:\2017 год\Мэр - строящиеся объект Балахнинский, Мамакан, Звездочка\Мэр в Лагере ДОЛ Звездочка\Фото\Изображение 217.jpg"/>
          <p:cNvPicPr>
            <a:picLocks noChangeAspect="1" noChangeArrowheads="1"/>
          </p:cNvPicPr>
          <p:nvPr/>
        </p:nvPicPr>
        <p:blipFill>
          <a:blip r:embed="rId7" cstate="print"/>
          <a:srcRect l="6667" b="16000"/>
          <a:stretch>
            <a:fillRect/>
          </a:stretch>
        </p:blipFill>
        <p:spPr bwMode="auto">
          <a:xfrm>
            <a:off x="3059832" y="4797152"/>
            <a:ext cx="2520280" cy="1512168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23528" y="6525344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ФОК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19872" y="443711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школы </a:t>
            </a:r>
          </a:p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п. Мамакан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11488" y="6341258"/>
            <a:ext cx="19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Реконструкция </a:t>
            </a:r>
          </a:p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 «Звездочка»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72200" y="6309320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Ремонтные работы в школе </a:t>
            </a:r>
          </a:p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 Балахнинский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</a:t>
            </a: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ОБЕСПЕЧЕНИЕ ТРАНСПОРТНОЙ ДОСТУПНОСТИ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0"/>
            <a:ext cx="5275312" cy="5286412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Протяженность дорог общего пользования на территории Бодайбинского района - 579 км. 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 местного значения  - 186 км, в том числе с твердым покрытием – 74 км, из них с усовершенствованным покрытием – 44 км.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Для  организации транспортного обслуживания населения  по  маршруту  Бодайбо – Васильевский, Бодайбо –  Артемовский, Бодайбо – Балахнинский и Бодайбо - Мамакан  в 2017 г. в бюджете района  была предусмотрена субсидия на   возмещение  затрат, связанных с  предоставлением транспортных услуг населению и организации транспортного обслуживания  в  размере  3075, 8 тыс. руб.  Фактическое  освоение  средств  составило  2 249,6 тыс. руб. </a:t>
            </a:r>
          </a:p>
          <a:p>
            <a:pPr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Заключены муниципальные  контракты с ООО «УК ГОРОД».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2017 году из бюджета МО г. Бодайбо и района на капитальный ремонт и содержание дорог общего пользования Мамаканскому МО выделено 5 млн. рублей .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2017 году продолжилось  строительство  автодороги Бодайбо-Таксимо. Между  ОГКУ «Дирекция по  эксплуатации  автомобильных  дорог  Иркутской  области» и  подрядной  организаций ООО ПК «Сибирь»   заключен муниципальный контракт на реконструкцию автомобильной дороги Таксимо - Бодайбо  на  участке  км 175 - км 190. Стоимость работ составляет 1 124 757 млн. руб.  </a:t>
            </a:r>
          </a:p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169" name="Picture 1" descr="C:\Documents and Settings\Admin\Рабочий стол\В РАБОТЕ\К отчету мэра фото на презентацию\Обра.avi_snapshot_00.51_[2018.03.05_14.50.15].jpg"/>
          <p:cNvPicPr>
            <a:picLocks noChangeAspect="1" noChangeArrowheads="1"/>
          </p:cNvPicPr>
          <p:nvPr/>
        </p:nvPicPr>
        <p:blipFill>
          <a:blip r:embed="rId3" cstate="print"/>
          <a:srcRect l="1677" t="16038" r="20954"/>
          <a:stretch>
            <a:fillRect/>
          </a:stretch>
        </p:blipFill>
        <p:spPr bwMode="auto">
          <a:xfrm>
            <a:off x="5652120" y="3509458"/>
            <a:ext cx="3321496" cy="3015886"/>
          </a:xfrm>
          <a:prstGeom prst="rect">
            <a:avLst/>
          </a:prstGeom>
          <a:noFill/>
        </p:spPr>
      </p:pic>
      <p:pic>
        <p:nvPicPr>
          <p:cNvPr id="7170" name="Picture 2" descr="F:\2017 год\Мэр - строящиеся объект Балахнинский, Мамакан, Звездочка\Мэр-школа п.Мамакан, корт\Фото\Изображение 018.jpg"/>
          <p:cNvPicPr>
            <a:picLocks noChangeAspect="1" noChangeArrowheads="1"/>
          </p:cNvPicPr>
          <p:nvPr/>
        </p:nvPicPr>
        <p:blipFill>
          <a:blip r:embed="rId4" cstate="print"/>
          <a:srcRect l="2128" b="10227"/>
          <a:stretch>
            <a:fillRect/>
          </a:stretch>
        </p:blipFill>
        <p:spPr bwMode="auto">
          <a:xfrm>
            <a:off x="5652120" y="1316765"/>
            <a:ext cx="3312368" cy="189621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2160" y="3212976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Реконструкция дороги в п. Мамакан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144" y="6495147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Реконструкция  дороги Бодайбо - Таксимо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774138" cy="500066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СОЦИАЛЬНО –ЭКОНОМИЧЕСКОЕ СОТРУДНИЧЕСТВО</a:t>
            </a:r>
            <a:endParaRPr lang="ru-RU" sz="20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43372" y="1124744"/>
            <a:ext cx="4893124" cy="46805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РАСПРЕДЕЛЕНИЕ СРЕДСТВ В РАМКАХ СОЦИАЛЬНО –</a:t>
            </a:r>
          </a:p>
          <a:p>
            <a:pPr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ЭКОНОМИЧЕСКОГО  ПАРТНЕРСТВА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Строительство Физкультурно-оздоровительного комплекса – 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13 343,0 тыс.руб.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Проведение  ремонтных  работ,  приобретение оборудования,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благоустройство территории образовательных организаций – </a:t>
            </a:r>
          </a:p>
          <a:p>
            <a:pPr algn="just">
              <a:buNone/>
            </a:pP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13 854,8 тыс.руб. 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учреждений Управления культуры –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2 046,5 тыс.руб.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учреждений Управления социальной 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защиты населения –           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830 тыс. руб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Проведение праздничных районных мероприятий –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1,718,4 тыс. руб.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Благоустройство пешеходного перехода в районе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сквера по улице Стояновича                                         -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2 030, 0 тыс. 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здания спортивной базы в п. Мамакан, 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приобретение спортивной хоккейной формы 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для  местной команды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- 1 979,6 тыс. 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Оказание материальной помощи ветеранам ВОВ, вдовам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ветеранов, труженикам тыла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517,4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Материальная помощь гражданам –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2 984, 3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Финансовая помощь Обществу инвалидов и Совету ветеранов  – 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1 500,0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Благоустройство территории городского парка -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843,2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Районная больница г.Бодайбо –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10 404, 2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Капремонт мастерских НО КМН "Кочевая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эвенкийская община "Тайга"» –</a:t>
            </a:r>
            <a:r>
              <a:rPr lang="ru-RU" sz="1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557,5 тыс.руб.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Строительные и ремонтные работы </a:t>
            </a:r>
          </a:p>
          <a:p>
            <a:pPr marL="0" indent="0" algn="just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Храмах г. Бодайбо и п. Мамакан –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3 653, 8 тыс. руб.</a:t>
            </a:r>
          </a:p>
          <a:p>
            <a:pPr>
              <a:buNone/>
            </a:pP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285720" y="1142984"/>
          <a:ext cx="3350176" cy="243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251520" y="3356992"/>
            <a:ext cx="3672408" cy="3168352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Предприятия компании ОАО «Полюс золото»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ОАО «Высочайший»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Прочие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                                                                                 (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ЗАО «А/с «Витим»,   ЗАО «ГПП «Реткон»,                        ООО «Угахан»,    ООО  «Друза», ООО «А/с «Лена»,    ООО «ЗРК «Грей Стар», ООО «А/С «Бородинская», ООО «Сибирь недра», ООО «А/с Иркутская», ООО ГДП «</a:t>
            </a:r>
            <a:r>
              <a:rPr lang="ru-RU" sz="1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КатСпецСервис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».</a:t>
            </a:r>
          </a:p>
          <a:p>
            <a:pPr marL="0" marR="0" lvl="0" indent="36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В благотворительных акциях принимают участие и индивидуальные предприниматели. В 2017 году, в преддверии Дня Победы, оказана поддержка в виде праздничных продуктовых наборов (100 шт.) для участников и ветеранов Великой Отечественной войны, тружеников тыла. </a:t>
            </a: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429000"/>
            <a:ext cx="142876" cy="1428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1907" y="3729043"/>
            <a:ext cx="142876" cy="1428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077072"/>
            <a:ext cx="142876" cy="1428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39952" y="5733256"/>
            <a:ext cx="4896544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Наибольшая доля средств направлена на решение приоритетных задач муниципальных образовательных организаций и на создание благоприятных условий проживания граждан - 35,83%.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31,08% - на завершение строительства и капитальный ремонт объектов.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18,82% - оказание материальной помощи государственным структурам.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5,54% - помощь отдельным категориям граждан.</a:t>
            </a:r>
            <a:endParaRPr lang="ru-RU" sz="1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357166"/>
            <a:ext cx="806293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ПРОБЛЕМЫ СОЦИАЛЬНО-ЭКОНОМИЧЕСКОГО РАЗВИТИЯ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1214423"/>
            <a:ext cx="8750776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>
              <a:buFont typeface="Wingdings" pitchFamily="2" charset="2"/>
              <a:buChar char="Ø"/>
            </a:pPr>
            <a:endParaRPr lang="ru-RU" sz="1600" dirty="0" smtClean="0"/>
          </a:p>
          <a:p>
            <a:r>
              <a:rPr lang="ru-RU" sz="16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Дефицит электрической энергии, что служит мощным сдерживающим фактором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для развития золотодобычи, как на россыпных, так и на рудных месторождениях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Отсутствие круглогодичного сообщения через р. Витим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Отсутствие взлетно-посадочной полосы с искусственным покрытием в  г. Бодайбо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Нестабильное  состояние   дорог  общего   пользования   по   маршрутам  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Бодайбо -Таксимо, Бодайбо-Кропоткин и Кропоткин-Перевоз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Проблемы территории социального плана: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Высокая стоимость авиабилетов. Постоянные обращения в Правительство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и Законодательное собрание, а также в антимонопольную службу Иркутской области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результатов не дали. Администрация г. Бодайбо и района оказывает материальную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поддержку гражданам, находящимся в трудной жизненной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ситуации для приобретения авиабилетов для лечения в областных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учреждениях здравоохранения.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Проблема обеспеченности кадров в сфере образования и здравоохранения.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Приняты меры по привлечению специалистов для работы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в Бодайбинском районе, но отдаленность территории, не очень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привлекательная заработная плата (особенно у молодых специалистов)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является сдерживающим фактором.</a:t>
            </a:r>
          </a:p>
          <a:p>
            <a:pPr algn="just"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Отсутствие собственного здания Культурно-досугового центра в г. Бодайбо. 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Проблема строительства жилья для работников бюджетной сферы.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Проблема малой пропускной способности канализационного коллектора и КНС, очистных канализационных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сооружений г. Бодайбо, что служит причиной загрязнения береговой полосы в створе г. Бодайбо.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1142985"/>
            <a:ext cx="8215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Проблемы территории муниципального образования г. Бодайбо и района, решение которых запланировано в долгосрочной перспективе в связи с дальнейшим развитием золотодобычи в Бодайбинском районе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user\Documents\Мои документы\Отчеты мэра, управлений\отчет за 2016 год\На отчет фото\С высоты бодайбо\IMG_0518.JPG"/>
          <p:cNvPicPr/>
          <p:nvPr/>
        </p:nvPicPr>
        <p:blipFill>
          <a:blip r:embed="rId3" cstate="print"/>
          <a:srcRect l="9412" r="2745"/>
          <a:stretch>
            <a:fillRect/>
          </a:stretch>
        </p:blipFill>
        <p:spPr bwMode="auto">
          <a:xfrm>
            <a:off x="6588224" y="4077072"/>
            <a:ext cx="25202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6" name="Picture 2" descr="C:\Documents and Settings\Admin\Рабочий стол\В РАБОТЕ\Мэр. губернатор. Форум Земля Иркутская\2017-09-20 15-27-51.JPG"/>
          <p:cNvPicPr>
            <a:picLocks noChangeAspect="1" noChangeArrowheads="1"/>
          </p:cNvPicPr>
          <p:nvPr/>
        </p:nvPicPr>
        <p:blipFill>
          <a:blip r:embed="rId4" cstate="print"/>
          <a:srcRect l="2425" t="35795" r="17563" b="7833"/>
          <a:stretch>
            <a:fillRect/>
          </a:stretch>
        </p:blipFill>
        <p:spPr bwMode="auto">
          <a:xfrm>
            <a:off x="6660232" y="1772816"/>
            <a:ext cx="2376264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357166"/>
            <a:ext cx="806293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ПЕРСПЕКТИВЫ </a:t>
            </a:r>
            <a:b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1214423"/>
            <a:ext cx="871543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>
              <a:buFont typeface="Wingdings" pitchFamily="2" charset="2"/>
              <a:buChar char="Ø"/>
            </a:pPr>
            <a:endParaRPr lang="ru-RU" sz="1600" dirty="0" smtClean="0"/>
          </a:p>
          <a:p>
            <a:r>
              <a:rPr lang="ru-RU" sz="16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В сфере экономики: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Дальнейшее развитие экономического потенциала  территории, основу которой составляют объекты золотодобычи и связанные с ними вспомогательные производства. Сохраняющая тенденция  роста золотодобычи, связанная, прежде всего, с освоением рудных месторождений и имеющая дальнейшую перспективу с освоением месторождения «Сухой Лог» позволяет прогнозировать  создание новых рабочих мест, развитие инфраструктуры, в первую очередь транспортной, а, следовательно, и дополнительные поступления в бюджет района.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сфере управления: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Обеспечение социальной направленности бюджета – не менее 90%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 общих расходов бюджета направлять на содержание и мероприятия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социальной сферы (образование, культура, здравоохранение,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социальная политика, физическая культура и спорт, молодежная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политика).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Совершенствование механизмов частного партнерства.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Только посредством объединения усилий Администрации г. Бодайбо и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района и бизнес – структур возможно решить поставленные задачи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реализовать социально-значимые для бодайбинцев проекты. 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сфере социальной политики: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Обеспечение роста заработной платы в бюджетной сфере.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Повышение доступности и качества образовательных, медицинских услуг. 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Развитие материально-технической базы учреждений социальной сферы. 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На проведение капитальных и текущих ремонтов объектов муниципальной собственности в 2018 году планируется  направить 53,8 млн. руб.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В рамках мероприятий проекта «Народные инициативы» в 2018 г. будет обустроена площадка для проведения городских и районных мероприятий.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1142985"/>
            <a:ext cx="82153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Целью социально-экономической политики является повышение качества жизни населения на основе обеспечения экономического роста территории, повышения эффективности системы управления, проведения эффективной социальной политики, дальнейшего развития инфраструктуры.     </a:t>
            </a:r>
          </a:p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достижения поставленной цели предстоит решить следующие основные задачи: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719" r="3545" b="3226"/>
          <a:stretch>
            <a:fillRect/>
          </a:stretch>
        </p:blipFill>
        <p:spPr bwMode="auto">
          <a:xfrm>
            <a:off x="5436096" y="2996952"/>
            <a:ext cx="35638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8062938" cy="64294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</a:t>
            </a:r>
            <a:br>
              <a:rPr lang="ru-RU" sz="1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г. Бодайбо   и    района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Picture 2" descr="F:\Бодайбо и район\Город\Бодайбо (5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810"/>
            <a:ext cx="8715436" cy="3571900"/>
          </a:xfrm>
          <a:prstGeom prst="rect">
            <a:avLst/>
          </a:prstGeom>
          <a:noFill/>
          <a:ln w="57150" cmpd="tri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6286512" y="3357562"/>
            <a:ext cx="2643206" cy="29289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5929322" y="3429000"/>
          <a:ext cx="3214678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777186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 ИТОГИ 2017 ГОДА -                                                               программно-целевое планирование</a:t>
            </a:r>
            <a:endParaRPr lang="ru-RU" sz="20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42844" y="928670"/>
            <a:ext cx="9001156" cy="592933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</a:t>
            </a:r>
          </a:p>
          <a:p>
            <a:pPr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2017 году    на   территории   МО   г.Бодайбо   и  района  реализовывалось 10 муниципальных  программ, в структуре которых 14 подпрограмм.  Общий объем финансирования программ –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0" algn="just">
              <a:buNone/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1 072,6 млн.руб.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что составило 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95%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 общем объеме расходов бюджета.</a:t>
            </a:r>
          </a:p>
          <a:p>
            <a:pPr>
              <a:buFont typeface="Wingdings" pitchFamily="2" charset="2"/>
              <a:buChar char="Ø"/>
            </a:pPr>
            <a:endParaRPr lang="ru-RU" sz="1400" b="1" i="1" dirty="0" smtClean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2844" y="2780928"/>
            <a:ext cx="9001156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МП «Повышение качества управления муниципальными финансами и муниципальным имуществом муниципального образования   г.Бодайбо и  района»  на 2015-2020 годы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МП «Развитие территории муниципального образования г. Бодайбо  и  района»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на 2015-2020 годы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системы образования Бодайбинского района» на 2015-2020 годы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культуры  Бодайбинского района» на 2015-2020 годы</a:t>
            </a:r>
          </a:p>
          <a:p>
            <a:pPr algn="just">
              <a:buFont typeface="Wingdings" pitchFamily="2" charset="2"/>
              <a:buChar char="Ø"/>
            </a:pPr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молодежной политики в Бодайбинском районе»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на 2015-2020 годы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«Молодым семьям – доступное жилье» на 2015 – 2020 годы</a:t>
            </a: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физической культуры и спорта в Бодайбинском районе» </a:t>
            </a:r>
          </a:p>
          <a:p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на 2015-2020   годы </a:t>
            </a:r>
          </a:p>
          <a:p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МП «Семья и дети Бодайбинского района» на 2016-2020 годы</a:t>
            </a:r>
          </a:p>
          <a:p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«Строительство, реконструкция, капитальные и текущие ремонты объектов муниципальной собственности муниципального образования   г. Бодайбо и района» на 2015-2018 годы</a:t>
            </a:r>
          </a:p>
          <a:p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428596" y="1285860"/>
            <a:ext cx="5143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14282" y="1057485"/>
            <a:ext cx="871543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2017 году Администрация  г. Бодайбо и района, используя положительный опыт предыдущих лет, продолжила планирование и  формирование бюджета на основе программно-целевого метода, что обеспечивает долгосрочную сбалансированность и устойчивость бюджета, повышает качество управления муниципальными финансами.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715304" cy="571504"/>
          </a:xfrm>
          <a:noFill/>
          <a:effectLst/>
        </p:spPr>
        <p:txBody>
          <a:bodyPr>
            <a:noAutofit/>
          </a:bodyPr>
          <a:lstStyle/>
          <a:p>
            <a:pPr algn="ctr"/>
            <a: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НАСЕЛЕНИЕ</a:t>
            </a:r>
            <a:b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500" b="1" cap="none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42844" y="1214422"/>
          <a:ext cx="4000528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1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9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857752" y="1071547"/>
          <a:ext cx="4071966" cy="271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Содержимое 7"/>
          <p:cNvGraphicFramePr>
            <a:graphicFrameLocks/>
          </p:cNvGraphicFramePr>
          <p:nvPr/>
        </p:nvGraphicFramePr>
        <p:xfrm>
          <a:off x="285720" y="4214818"/>
          <a:ext cx="3786214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88840"/>
            <a:ext cx="400711" cy="5068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3707904" y="3786190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Бодайбо проживает 13 110 чел., или 70,1% от общей численности населения района. Более 70% лиц трудоспособного возраста составляет население старше 35 лет. 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6066" y="4941168"/>
            <a:ext cx="121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100-летию образования Службы ЗАГС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F:\2017 год\100-летие ЗАГС\ЗАГС\DSC_0200.JPG"/>
          <p:cNvPicPr>
            <a:picLocks noChangeAspect="1" noChangeArrowheads="1"/>
          </p:cNvPicPr>
          <p:nvPr/>
        </p:nvPicPr>
        <p:blipFill>
          <a:blip r:embed="rId7" cstate="print"/>
          <a:srcRect t="10564"/>
          <a:stretch>
            <a:fillRect/>
          </a:stretch>
        </p:blipFill>
        <p:spPr bwMode="auto">
          <a:xfrm>
            <a:off x="4578691" y="4546030"/>
            <a:ext cx="3449693" cy="205132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8921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ЗАНЯТОСТЬ  И УРОВЕНЬ ЖИЗНИ  НАСЕЛЕНИЯ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142844" y="2214554"/>
          <a:ext cx="3714776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85720" y="1214422"/>
            <a:ext cx="3286148" cy="500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 ЭКОНОМИКЕ  РАЙОНА  ЗАНЯТО                        15, 2 ТЫС. ЧЕЛОВЕК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6072206"/>
            <a:ext cx="8572560" cy="642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 безработицы в Бодайбинском  районе самый низкий в Иркутской области – 0,6% (областной показатель 1,0%)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496" y="1214422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СРЕДНЕМЕСЯЧНАЯ ЗАРАБОТНАЯ ПЛАТА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 БОДАЙБИНСКОМУ РАЙОНУ,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0562" y="1928802"/>
            <a:ext cx="1143008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29520" y="1928802"/>
            <a:ext cx="1143008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5786446" y="1928802"/>
            <a:ext cx="1571636" cy="714380"/>
          </a:xfrm>
          <a:prstGeom prst="rightArrow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00562" y="2214554"/>
            <a:ext cx="1143008" cy="42862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429520" y="2214554"/>
            <a:ext cx="1143008" cy="42862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1571613"/>
            <a:ext cx="10715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500958" y="185736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6446" y="2143116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Рост на 8,2% 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228599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67 880,5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29520" y="228599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73 437,3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143372" y="2857496"/>
            <a:ext cx="4857784" cy="24314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Заработная плата по отраслям экономической деятельности:</a:t>
            </a:r>
          </a:p>
          <a:p>
            <a:r>
              <a:rPr lang="ru-RU" sz="1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золотодобыча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92 248,7 руб.  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строительство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67 960,8 руб.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транспорт и связь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52 185,5 руб.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воды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43 501,8 руб.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обрабатывающие производства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37 045,0 руб.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28 803,0 руб.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здравоохранение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30 611,9 руб.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 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31 480,0 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857256"/>
          </a:xfrm>
        </p:spPr>
        <p:txBody>
          <a:bodyPr>
            <a:normAutofit/>
          </a:bodyPr>
          <a:lstStyle/>
          <a:p>
            <a: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ru-RU" sz="25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928802"/>
            <a:ext cx="8686800" cy="49291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cap="all" dirty="0" smtClean="0">
                <a:ln>
                  <a:solidFill>
                    <a:srgbClr val="640000"/>
                  </a:solidFill>
                </a:ln>
                <a:solidFill>
                  <a:srgbClr val="971F03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</a:t>
            </a:r>
            <a:endParaRPr lang="ru-RU" sz="1800" b="1" cap="all" dirty="0">
              <a:ln>
                <a:solidFill>
                  <a:srgbClr val="640000"/>
                </a:solidFill>
              </a:ln>
              <a:solidFill>
                <a:srgbClr val="971F03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929058" y="6357958"/>
            <a:ext cx="5214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85852" y="428604"/>
            <a:ext cx="7000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ЗАНЯТОСТЬ  И УРОВЕНЬ ЖИЗНИ  НАСЕЛЕНИЯ</a:t>
            </a:r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1216315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ts val="60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целях контроля полноты и своевременности выплаты заработной платы в организациях всех форм собственности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Администрации г. Бодайбо и района создана  межведомственная комиссия  по легализации заработной платы.</a:t>
            </a:r>
          </a:p>
          <a:p>
            <a:pPr lvl="0" indent="342900"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2017 году проведено 4 заседания комиссии, на которых рассматривались вопросы о доведении размера заработной платы до уровня не ниже установленного размера минимальной заработной платы, погашение задолженности по заработной плате.</a:t>
            </a:r>
          </a:p>
          <a:p>
            <a:pPr indent="342900"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</a:t>
            </a:r>
            <a:r>
              <a:rPr lang="ru-RU" sz="1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- 19 хозяйствующих субъекта установили заработную плату на уровне или выше уровня минимального размера оплаты труда; 2 организации погасили задолженность по заработной плате перед работниками в сумме 837,8 тыс. руб.</a:t>
            </a:r>
          </a:p>
        </p:txBody>
      </p:sp>
      <p:pic>
        <p:nvPicPr>
          <p:cNvPr id="1027" name="Picture 3" descr="C:\Documents and Settings\Admin\Рабочий стол\2018 год\Тепловодоканал 15 лет ТВК\ФОТО\Фото\Фото люди с объектов\Изображение 077.jpg"/>
          <p:cNvPicPr>
            <a:picLocks noChangeAspect="1" noChangeArrowheads="1"/>
          </p:cNvPicPr>
          <p:nvPr/>
        </p:nvPicPr>
        <p:blipFill>
          <a:blip r:embed="rId4" cstate="print"/>
          <a:srcRect r="23077"/>
          <a:stretch>
            <a:fillRect/>
          </a:stretch>
        </p:blipFill>
        <p:spPr bwMode="auto">
          <a:xfrm>
            <a:off x="2843808" y="3621021"/>
            <a:ext cx="3600400" cy="3120347"/>
          </a:xfrm>
          <a:prstGeom prst="rect">
            <a:avLst/>
          </a:prstGeom>
          <a:noFill/>
        </p:spPr>
      </p:pic>
      <p:pic>
        <p:nvPicPr>
          <p:cNvPr id="1028" name="Picture 4" descr="E:\2016\Пищевик 07,06\LEX_3879.JPG"/>
          <p:cNvPicPr>
            <a:picLocks noChangeAspect="1" noChangeArrowheads="1"/>
          </p:cNvPicPr>
          <p:nvPr/>
        </p:nvPicPr>
        <p:blipFill>
          <a:blip r:embed="rId5" cstate="print"/>
          <a:srcRect t="13315" r="17778"/>
          <a:stretch>
            <a:fillRect/>
          </a:stretch>
        </p:blipFill>
        <p:spPr bwMode="auto">
          <a:xfrm>
            <a:off x="107504" y="4146183"/>
            <a:ext cx="2664296" cy="1875105"/>
          </a:xfrm>
          <a:prstGeom prst="rect">
            <a:avLst/>
          </a:prstGeom>
          <a:noFill/>
        </p:spPr>
      </p:pic>
      <p:pic>
        <p:nvPicPr>
          <p:cNvPr id="1030" name="Picture 6" descr="E:\2016\Депутаты посетили Пищевик\Фото\Изображение 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113076"/>
            <a:ext cx="2448272" cy="1836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571504"/>
          </a:xfrm>
        </p:spPr>
        <p:txBody>
          <a:bodyPr>
            <a:normAutofit/>
          </a:bodyPr>
          <a:lstStyle/>
          <a:p>
            <a:r>
              <a:rPr lang="ru-RU" sz="16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14282" y="1142984"/>
          <a:ext cx="4929222" cy="336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9" name="Содержимое 7"/>
          <p:cNvGraphicFramePr>
            <a:graphicFrameLocks/>
          </p:cNvGraphicFramePr>
          <p:nvPr/>
        </p:nvGraphicFramePr>
        <p:xfrm>
          <a:off x="5429256" y="1214422"/>
          <a:ext cx="3500462" cy="2574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13235"/>
          <a:stretch>
            <a:fillRect/>
          </a:stretch>
        </p:blipFill>
        <p:spPr bwMode="auto">
          <a:xfrm>
            <a:off x="4788024" y="3789040"/>
            <a:ext cx="4248472" cy="288032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07504" y="4437112"/>
            <a:ext cx="453650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26 января 2017 года состоялся аукцион на разработку крупнейшего в России и третьего в мире месторождения Сухой Лог. Победителем стало совместное предприятие Госкорпорации «Ростех» и золотодобывающей компании «Полюс» - ООО «СЛ Золото».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Стоимость лота составила 9 млрд. 406 млн. руб. Работы по изучению месторождения уже начаты, расчетные данные об оцененных и выявленных ресурсах будут подтверждены в течение 2-3-х лет. 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929190" y="1285860"/>
            <a:ext cx="4000528" cy="857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idx="1"/>
          </p:nvPr>
        </p:nvGraphicFramePr>
        <p:xfrm>
          <a:off x="214282" y="1285860"/>
          <a:ext cx="4643470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00100" y="1928802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22,0 т.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3108" y="1928802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22,6 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57554" y="1857364"/>
            <a:ext cx="857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22,9 т.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5072074"/>
            <a:ext cx="4357718" cy="15001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900" b="1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720" y="5136386"/>
            <a:ext cx="435771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Золотодобывающие предприятия активно участвуют в программе социально-экономического сотрудничества, инвестируют средства в развитие социальной инфраструктуры, оказывают поддержку бюджетным организациям, пенсионерам, ветеранам.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2017 г. заключено 16 соглашений о социально-экономическом сотрудничестве на сумму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63,3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руб.                                 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2016 г. –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71 млн. руб.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28" y="1357298"/>
            <a:ext cx="3929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 в основной капитал                      в  2017 г. -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8,5 млрд. руб. 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(в 2016 г. –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 ,6 млрд. руб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72066" y="2285992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золотодобывающих предприятий в объеме инвестиций </a:t>
            </a: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5643570" y="2786058"/>
          <a:ext cx="2286016" cy="16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429388" y="3857628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95%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 b="15000"/>
          <a:stretch>
            <a:fillRect/>
          </a:stretch>
        </p:blipFill>
        <p:spPr bwMode="auto">
          <a:xfrm>
            <a:off x="5220072" y="4365104"/>
            <a:ext cx="3824789" cy="2448272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7">
      <a:dk1>
        <a:srgbClr val="640000"/>
      </a:dk1>
      <a:lt1>
        <a:srgbClr val="F7FDBF"/>
      </a:lt1>
      <a:dk2>
        <a:srgbClr val="971F03"/>
      </a:dk2>
      <a:lt2>
        <a:srgbClr val="FEF7C1"/>
      </a:lt2>
      <a:accent1>
        <a:srgbClr val="F0A22E"/>
      </a:accent1>
      <a:accent2>
        <a:srgbClr val="9DE1F1"/>
      </a:accent2>
      <a:accent3>
        <a:srgbClr val="B58B80"/>
      </a:accent3>
      <a:accent4>
        <a:srgbClr val="49BEED"/>
      </a:accent4>
      <a:accent5>
        <a:srgbClr val="1048A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11459</TotalTime>
  <Words>7119</Words>
  <Application>Microsoft Office PowerPoint</Application>
  <PresentationFormat>Экран (4:3)</PresentationFormat>
  <Paragraphs>989</Paragraphs>
  <Slides>36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              Администрация   МУНИЦИПАЛЬНОГО   образования                     г. Бодайбо   и    района</vt:lpstr>
      <vt:lpstr>                                     ОСНОВНЫЕ  ИТОГИ 2017 ГОДА </vt:lpstr>
      <vt:lpstr>                 ОСНОВНЫЕ  ИТОГИ 2017 ГОДА             наиболее  значимые  результаты  работы  Администрации  г. Бодайбо  и района  в 2017 г.    по  решению вопросов  местного  значения              </vt:lpstr>
      <vt:lpstr>ОСНОВНЫЕ  ИТОГИ 2017 ГОДА -                                                               программно-целевое планирование</vt:lpstr>
      <vt:lpstr> НАСЕЛЕНИЕ </vt:lpstr>
      <vt:lpstr>  ЗАНЯТОСТЬ  И УРОВЕНЬ ЖИЗНИ  НАСЕЛЕНИЯ</vt:lpstr>
      <vt:lpstr>                                 </vt:lpstr>
      <vt:lpstr>                            РАЗВИТИЕ ЭКОНОМИЧЕСКОГО ПОТЕНЦИАЛА</vt:lpstr>
      <vt:lpstr>РАЗВИТИЕ ЭКОНОМИЧЕСКОГО ПОТЕНЦИАЛА</vt:lpstr>
      <vt:lpstr>                        ПОДДЕРЖКА МАЛОГО И СРЕДНЕГО ПРЕДПРИНИМАТЕЛЬСТВА</vt:lpstr>
      <vt:lpstr>         РЕСУРСЫ ТЕРРИТОРИИ Муниципальная собственность и земельные ресурсы</vt:lpstr>
      <vt:lpstr> РЕСУРСЫ ТЕРРИТОРИИ Муниципальная собственность и земельные ресурсы</vt:lpstr>
      <vt:lpstr>ФИНАНСОВЫЕ РЕСУРСЫ</vt:lpstr>
      <vt:lpstr>МУНИЦИПАЛЬНЫЕ ЗАКУПКИ</vt:lpstr>
      <vt:lpstr>СОЦИАЛЬНАЯ СФЕРА. ОБРАЗОВАНИЕ</vt:lpstr>
      <vt:lpstr>СОЦИАЛЬНАЯ СФЕРА. ОБРАЗОВАНИЕ</vt:lpstr>
      <vt:lpstr> СОЦИАЛЬНАЯ СФЕРА.  ДОШКОЛЬНОЕ ОБРАЗОВАНИЕ </vt:lpstr>
      <vt:lpstr> СОЦИАЛЬНАЯ СФЕРА. ОБЩЕЕ ОБРАЗОВАНИЕ</vt:lpstr>
      <vt:lpstr>                         СОЦИАЛЬНАЯ СФЕРА. ДОПОЛНИТЕЛЬНОЕ ОБРАЗОВАНИЕ</vt:lpstr>
      <vt:lpstr>СОЦИАЛЬНАЯ СФЕРА. КУЛЬТУРА</vt:lpstr>
      <vt:lpstr>СОЦИАЛЬНАЯ СФЕРА. КУЛЬТУРА</vt:lpstr>
      <vt:lpstr> СОЦИАЛЬНАЯ СФЕРА. КУЛЬТУРА</vt:lpstr>
      <vt:lpstr>                   СОЦИАЛЬНАЯ СФЕРА. КУЛЬТУРА</vt:lpstr>
      <vt:lpstr>              СОЦИАЛЬНАЯ СФЕРА. ФИЗИЧЕСКАЯ КУЛЬТУРА И СПОРТ                     </vt:lpstr>
      <vt:lpstr> СОЦИАЛЬНАЯ СФЕРА. МОЛОДЕЖНАЯ  ПОЛИТИКА </vt:lpstr>
      <vt:lpstr>СОЦИАЛЬНАЯ СФЕРА. ЗДРАВООХРАНЕНИЕ</vt:lpstr>
      <vt:lpstr>МЕРЫ СОЦИАЛЬНОЙ ПОДДЕРЖКИ РАБОТНИКОВ БЮДЖЕТНОЙ СФЕРЫ ДЛЯ ПРИВЛЕЧЕНИЯ И СОХРАНЕНИЯ КАДРОВ В РАЙОНЕ</vt:lpstr>
      <vt:lpstr>СОЦИАЛЬНАЯ  ПОДДЕРЖКА  И СОЦИАЛЬНАЯ  ЗАЩИТА  НАСЕЛЕНИЯ</vt:lpstr>
      <vt:lpstr>СОЦИАЛЬНАЯ  ПОДДЕРЖКА  И СОЦИАЛЬНАЯ  ЗАЩИТА  НАСЕЛЕНИЯ</vt:lpstr>
      <vt:lpstr>              ИНЖЕНЕРНАЯ ИНФРАСТРУКТУРА. ЖИЛИЩНО-КОММУНАЛЬНОЕ ХОЗЯЙСТВО</vt:lpstr>
      <vt:lpstr>РАЗВИТИЕ ИНФРАСТРУКТУРЫ</vt:lpstr>
      <vt:lpstr>              ОБЕСПЕЧЕНИЕ ТРАНСПОРТНОЙ ДОСТУПНОСТИ</vt:lpstr>
      <vt:lpstr>  СОЦИАЛЬНО –ЭКОНОМИЧЕСКОЕ СОТРУДНИЧЕСТВО</vt:lpstr>
      <vt:lpstr>ОСНОВНЫЕ ПРОБЛЕМЫ СОЦИАЛЬНО-ЭКОНОМИЧЕСКОГО РАЗВИТИЯ</vt:lpstr>
      <vt:lpstr>ПЕРСПЕКТИВЫ  СОЦИАЛЬНО-ЭКОНОМИЧЕСКОГО РАЗВИТИЯ</vt:lpstr>
      <vt:lpstr>Администрация   МУНИЦИПАЛЬНОГО   образования         г. Бодайбо   и    района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Nerush</dc:creator>
  <cp:lastModifiedBy>Admin</cp:lastModifiedBy>
  <cp:revision>1449</cp:revision>
  <dcterms:created xsi:type="dcterms:W3CDTF">2016-03-30T14:33:57Z</dcterms:created>
  <dcterms:modified xsi:type="dcterms:W3CDTF">2018-04-10T03:03:19Z</dcterms:modified>
</cp:coreProperties>
</file>